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E6707-D699-4094-81D2-FAB948E6604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68F2-7D62-430B-92B2-35861E1FAF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86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637F69-A435-42EB-948F-1008349C8B3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09DF57-C114-4EEB-9335-EA5A8542070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6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1447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800" smtClean="0"/>
          </a:p>
          <a:p>
            <a:pPr eaLnBrk="1" hangingPunct="1">
              <a:lnSpc>
                <a:spcPct val="80000"/>
              </a:lnSpc>
            </a:pPr>
            <a:r>
              <a:rPr lang="hr-HR" sz="2500" smtClean="0">
                <a:solidFill>
                  <a:srgbClr val="FFFF00"/>
                </a:solidFill>
              </a:rPr>
              <a:t>1.</a:t>
            </a:r>
            <a:r>
              <a:rPr lang="hr-HR" sz="1800" smtClean="0"/>
              <a:t> Prigodom upoznavanja ne izbjegavajte rukovanje s osobom koja ima umjetnu ili amputiranu ruku. </a:t>
            </a:r>
          </a:p>
          <a:p>
            <a:pPr eaLnBrk="1" hangingPunct="1">
              <a:lnSpc>
                <a:spcPct val="80000"/>
              </a:lnSpc>
            </a:pPr>
            <a:endParaRPr lang="hr-HR" sz="1800" smtClean="0"/>
          </a:p>
        </p:txBody>
      </p:sp>
      <p:sp>
        <p:nvSpPr>
          <p:cNvPr id="7270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76800"/>
            <a:ext cx="4041775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600" smtClean="0">
                <a:solidFill>
                  <a:srgbClr val="FFFF00"/>
                </a:solidFill>
              </a:rPr>
              <a:t>2.</a:t>
            </a:r>
            <a:r>
              <a:rPr lang="hr-HR" sz="2000" smtClean="0"/>
              <a:t> Obraćajte se neposredno osobi s invaliditetom, a ne roditelju, partneru, pratitelju ili prevoditelju.</a:t>
            </a:r>
          </a:p>
        </p:txBody>
      </p:sp>
      <p:pic>
        <p:nvPicPr>
          <p:cNvPr id="72709" name="Content Placeholder 6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76400"/>
            <a:ext cx="2971800" cy="2667000"/>
          </a:xfrm>
          <a:ln>
            <a:prstDash val="solid"/>
          </a:ln>
        </p:spPr>
      </p:pic>
      <p:pic>
        <p:nvPicPr>
          <p:cNvPr id="72710" name="Content Placeholder 9" descr="a2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2946400" cy="2667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9157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9200"/>
            <a:ext cx="4040188" cy="1143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7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3.</a:t>
            </a:r>
            <a:r>
              <a:rPr lang="hr-HR" sz="1700" smtClean="0"/>
              <a:t> Razgovarajte normalno, služeći se svakodnevnim izrazima. Nemojte se bojati krivih riječi. 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sp>
        <p:nvSpPr>
          <p:cNvPr id="7373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953000"/>
            <a:ext cx="4041775" cy="1219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r>
              <a:rPr lang="hr-HR" smtClean="0"/>
              <a:t>4.</a:t>
            </a:r>
            <a:r>
              <a:rPr lang="hr-HR" sz="1500" smtClean="0"/>
              <a:t> Ako s osobom u invalidskim kolicima razgovarate dulje vrijeme, nastojite sjesti kako biste se gledali u oči. 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pic>
        <p:nvPicPr>
          <p:cNvPr id="73733" name="Content Placeholder 6" descr="a1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8863" y="1828800"/>
            <a:ext cx="2838450" cy="2819400"/>
          </a:xfrm>
          <a:ln>
            <a:prstDash val="solid"/>
          </a:ln>
        </p:spPr>
      </p:pic>
      <p:pic>
        <p:nvPicPr>
          <p:cNvPr id="73734" name="Content Placeholder 7" descr="a3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9088" y="1600200"/>
            <a:ext cx="2533650" cy="29718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851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91000"/>
            <a:ext cx="4040188" cy="2133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000" smtClean="0"/>
          </a:p>
          <a:p>
            <a:pPr eaLnBrk="1" hangingPunct="1">
              <a:lnSpc>
                <a:spcPct val="80000"/>
              </a:lnSpc>
            </a:pPr>
            <a:r>
              <a:rPr lang="hr-HR" sz="2900" smtClean="0">
                <a:solidFill>
                  <a:srgbClr val="FFFF00"/>
                </a:solidFill>
              </a:rPr>
              <a:t>5.</a:t>
            </a:r>
            <a:r>
              <a:rPr lang="hr-HR" sz="2000" smtClean="0"/>
              <a:t> Usredotočite se na osobu koja ima neki poremećaj govora. Ako niste razumjeli što je rekla, zamolite ju da ponovi. Nemojte glumiti da razumijete.  </a:t>
            </a:r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</p:txBody>
      </p:sp>
      <p:sp>
        <p:nvSpPr>
          <p:cNvPr id="7475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958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1800" smtClean="0"/>
          </a:p>
          <a:p>
            <a:pPr eaLnBrk="1" hangingPunct="1">
              <a:lnSpc>
                <a:spcPct val="90000"/>
              </a:lnSpc>
            </a:pPr>
            <a:r>
              <a:rPr lang="hr-HR" sz="2600" smtClean="0">
                <a:solidFill>
                  <a:srgbClr val="FFFF00"/>
                </a:solidFill>
              </a:rPr>
              <a:t>6.</a:t>
            </a:r>
            <a:r>
              <a:rPr lang="hr-HR" sz="1800" smtClean="0"/>
              <a:t> Pozdravljajući slijepu ili slabovidnu osobu kažite joj i svoje ime. Ako nudite pomoć u hodanju, ponudite joj da se osloni na Vašu ruku. </a:t>
            </a:r>
          </a:p>
          <a:p>
            <a:pPr eaLnBrk="1" hangingPunct="1">
              <a:lnSpc>
                <a:spcPct val="90000"/>
              </a:lnSpc>
            </a:pPr>
            <a:endParaRPr lang="hr-HR" sz="1800" smtClean="0"/>
          </a:p>
        </p:txBody>
      </p:sp>
      <p:pic>
        <p:nvPicPr>
          <p:cNvPr id="74757" name="Content Placeholder 7" descr="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846263"/>
            <a:ext cx="3048000" cy="2116137"/>
          </a:xfrm>
          <a:ln>
            <a:prstDash val="solid"/>
          </a:ln>
        </p:spPr>
      </p:pic>
      <p:pic>
        <p:nvPicPr>
          <p:cNvPr id="74758" name="Content Placeholder 6" descr="a10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2855913" cy="243681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699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1905000"/>
          </a:xfrm>
          <a:ln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hr-HR" sz="1700" smtClean="0"/>
          </a:p>
          <a:p>
            <a:pPr eaLnBrk="1" hangingPunct="1">
              <a:lnSpc>
                <a:spcPct val="80000"/>
              </a:lnSpc>
            </a:pPr>
            <a:r>
              <a:rPr lang="hr-HR" sz="3300" smtClean="0">
                <a:solidFill>
                  <a:srgbClr val="FFFF00"/>
                </a:solidFill>
              </a:rPr>
              <a:t>7.</a:t>
            </a:r>
            <a:r>
              <a:rPr lang="hr-HR" sz="1700" smtClean="0"/>
              <a:t> Gluho - slijepe osobe vas mogu razumjeti jedino dodirom. Ako se nađete u situaciji da komunicirate s takvom osobom, uspostavite kontakt ispisivanjem velikih tiskanih slova na njenom dlanu. 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sp>
        <p:nvSpPr>
          <p:cNvPr id="75780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4800600"/>
            <a:ext cx="4041775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0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8.</a:t>
            </a:r>
            <a:r>
              <a:rPr lang="hr-HR" sz="2000" smtClean="0"/>
              <a:t> Ne hvalite pretjerano osobu s invaliditetom zbog obavljanja normalnih životnih zadaća. </a:t>
            </a:r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</p:txBody>
      </p:sp>
      <p:pic>
        <p:nvPicPr>
          <p:cNvPr id="75781" name="Content Placeholder 6" descr="a11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2743200" cy="2667000"/>
          </a:xfrm>
          <a:ln>
            <a:prstDash val="solid"/>
          </a:ln>
        </p:spPr>
      </p:pic>
      <p:pic>
        <p:nvPicPr>
          <p:cNvPr id="75782" name="Content Placeholder 9" descr="b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05000"/>
            <a:ext cx="2819400" cy="253523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8745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00600"/>
            <a:ext cx="4038600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000" smtClean="0"/>
          </a:p>
          <a:p>
            <a:pPr eaLnBrk="1" hangingPunct="1">
              <a:lnSpc>
                <a:spcPct val="90000"/>
              </a:lnSpc>
            </a:pPr>
            <a:r>
              <a:rPr lang="hr-HR" sz="2800" smtClean="0">
                <a:solidFill>
                  <a:srgbClr val="FFFF00"/>
                </a:solidFill>
              </a:rPr>
              <a:t>9.</a:t>
            </a:r>
            <a:r>
              <a:rPr lang="hr-HR" sz="2000" smtClean="0"/>
              <a:t> Čekajući u redu ustupite svoje mjesto ili se zauzmite za to da teško pokretna osoba odmah dođe na red. </a:t>
            </a:r>
          </a:p>
          <a:p>
            <a:pPr eaLnBrk="1" hangingPunct="1">
              <a:lnSpc>
                <a:spcPct val="90000"/>
              </a:lnSpc>
            </a:pPr>
            <a:endParaRPr lang="hr-HR" sz="2000" smtClean="0"/>
          </a:p>
        </p:txBody>
      </p:sp>
      <p:sp>
        <p:nvSpPr>
          <p:cNvPr id="7680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953000"/>
            <a:ext cx="4041775" cy="1600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10.</a:t>
            </a:r>
            <a:r>
              <a:rPr lang="hr-HR" sz="1700" smtClean="0"/>
              <a:t> Prilikom vožnje u javnim prijevoznim sredstvima ponudite svoje sjedalo osobama s invaliditetom. Pomognite im pri ulasku i izlasku iz autobusa, tramvaja, aviona 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pic>
        <p:nvPicPr>
          <p:cNvPr id="76805" name="Content Placeholder 7" descr="c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165350"/>
            <a:ext cx="2895600" cy="2635250"/>
          </a:xfrm>
          <a:ln>
            <a:prstDash val="solid"/>
          </a:ln>
        </p:spPr>
      </p:pic>
      <p:pic>
        <p:nvPicPr>
          <p:cNvPr id="76806" name="Content Placeholder 6" descr="f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981200"/>
            <a:ext cx="2971800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9318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XX. Bonton u svakodnevnoj komunikaciji s osobama s invaliditetom</a:t>
            </a:r>
            <a:endParaRPr lang="hr-HR" sz="3200" dirty="0"/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1981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11.</a:t>
            </a:r>
            <a:r>
              <a:rPr lang="hr-HR" sz="2200" smtClean="0"/>
              <a:t> Pomagala (štake, štap, kolica) osobe s invaliditetom dirajte samo ako ste za to bili zamoljeni. </a:t>
            </a:r>
          </a:p>
          <a:p>
            <a:pPr eaLnBrk="1" hangingPunct="1">
              <a:lnSpc>
                <a:spcPct val="80000"/>
              </a:lnSpc>
            </a:pPr>
            <a:endParaRPr lang="hr-HR" sz="2200" smtClean="0"/>
          </a:p>
        </p:txBody>
      </p:sp>
      <p:sp>
        <p:nvSpPr>
          <p:cNvPr id="7782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00600"/>
            <a:ext cx="4041775" cy="1676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12.</a:t>
            </a:r>
            <a:r>
              <a:rPr lang="hr-HR" sz="1500" smtClean="0"/>
              <a:t> Nemojte milovati psa vodiča dok "radi". Pitajte vlasnika za dozvolu. </a:t>
            </a:r>
          </a:p>
          <a:p>
            <a:pPr eaLnBrk="1" hangingPunct="1">
              <a:lnSpc>
                <a:spcPct val="80000"/>
              </a:lnSpc>
            </a:pPr>
            <a:r>
              <a:rPr lang="hr-HR" sz="1500" smtClean="0"/>
              <a:t>Od vas se ne očekuje da pokazujete sažaljenje prema osobama s invaliditetom</a:t>
            </a:r>
          </a:p>
        </p:txBody>
      </p:sp>
      <p:pic>
        <p:nvPicPr>
          <p:cNvPr id="77829" name="Content Placeholder 6" descr="a1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24000"/>
            <a:ext cx="2590800" cy="2743200"/>
          </a:xfrm>
          <a:ln>
            <a:prstDash val="solid"/>
          </a:ln>
        </p:spPr>
      </p:pic>
      <p:pic>
        <p:nvPicPr>
          <p:cNvPr id="77830" name="Content Placeholder 7" descr="a1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371600"/>
            <a:ext cx="2951163" cy="3124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682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334</Words>
  <Application>Microsoft Office PowerPoint</Application>
  <PresentationFormat>Prikaz na zaslonu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XX. Bonton u svakodnevnoj komunikaciji s osobama s invaliditetom</vt:lpstr>
      <vt:lpstr>XX. Bonton u svakodnevnoj komunikaciji s osobama s invaliditetom</vt:lpstr>
      <vt:lpstr>XX. Bonton u svakodnevnoj komunikaciji s osobama s invaliditetom</vt:lpstr>
      <vt:lpstr>XX. Bonton u svakodnevnoj komunikaciji s osobama s invaliditetom</vt:lpstr>
      <vt:lpstr>XX. Bonton u svakodnevnoj komunikaciji s osobama s invaliditetom</vt:lpstr>
      <vt:lpstr>XX. Bonton u svakodnevnoj komunikaciji s osobama s invaliditetom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XX. Bonton u svakodnevnoj komunikaciji s osobama s invaliditetom</dc:title>
  <dc:creator>Fizika</dc:creator>
  <cp:lastModifiedBy>Fizika</cp:lastModifiedBy>
  <cp:revision>2</cp:revision>
  <dcterms:created xsi:type="dcterms:W3CDTF">2013-02-13T12:45:49Z</dcterms:created>
  <dcterms:modified xsi:type="dcterms:W3CDTF">2013-03-29T08:23:55Z</dcterms:modified>
</cp:coreProperties>
</file>