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0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E206BA-F753-4891-A717-D4FE85CB089D}" type="datetimeFigureOut">
              <a:rPr lang="hr-HR" smtClean="0"/>
              <a:t>29.3.2013.</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86229-9677-4D70-81B9-A3F31927CC30}" type="slidenum">
              <a:rPr lang="hr-HR" smtClean="0"/>
              <a:t>‹#›</a:t>
            </a:fld>
            <a:endParaRPr lang="hr-HR"/>
          </a:p>
        </p:txBody>
      </p:sp>
    </p:spTree>
    <p:extLst>
      <p:ext uri="{BB962C8B-B14F-4D97-AF65-F5344CB8AC3E}">
        <p14:creationId xmlns:p14="http://schemas.microsoft.com/office/powerpoint/2010/main" val="4059382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9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40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10" name="Pravokutni trokut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slov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r-HR" smtClean="0"/>
              <a:t>Uredite stil naslova matrice</a:t>
            </a:r>
            <a:endParaRPr kumimoji="0" lang="en-US"/>
          </a:p>
        </p:txBody>
      </p:sp>
      <p:sp>
        <p:nvSpPr>
          <p:cNvPr id="17" name="Podnaslov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Uredite stil podnaslova matrice</a:t>
            </a:r>
            <a:endParaRPr kumimoji="0" lang="en-US"/>
          </a:p>
        </p:txBody>
      </p:sp>
      <p:grpSp>
        <p:nvGrpSpPr>
          <p:cNvPr id="2" name="Grupa 1"/>
          <p:cNvGrpSpPr/>
          <p:nvPr/>
        </p:nvGrpSpPr>
        <p:grpSpPr>
          <a:xfrm>
            <a:off x="-3765" y="4953000"/>
            <a:ext cx="9147765" cy="1912088"/>
            <a:chOff x="-3765" y="4832896"/>
            <a:chExt cx="9147765" cy="2032192"/>
          </a:xfrm>
        </p:grpSpPr>
        <p:sp>
          <p:nvSpPr>
            <p:cNvPr id="7" name="Prostoručno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Prostoručno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Prostoručn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avni poveznik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Rezervirano mjesto datuma 29"/>
          <p:cNvSpPr>
            <a:spLocks noGrp="1"/>
          </p:cNvSpPr>
          <p:nvPr>
            <p:ph type="dt" sz="half" idx="10"/>
          </p:nvPr>
        </p:nvSpPr>
        <p:spPr/>
        <p:txBody>
          <a:bodyPr/>
          <a:lstStyle>
            <a:lvl1pPr>
              <a:defRPr>
                <a:solidFill>
                  <a:srgbClr val="FFFFFF"/>
                </a:solidFill>
              </a:defRPr>
            </a:lvl1pPr>
            <a:extLst/>
          </a:lstStyle>
          <a:p>
            <a:fld id="{FD0757C8-1C24-4B93-AB7F-2EBC16AA77A1}" type="datetimeFigureOut">
              <a:rPr lang="hr-HR" smtClean="0"/>
              <a:t>29.3.2013.</a:t>
            </a:fld>
            <a:endParaRPr lang="hr-HR"/>
          </a:p>
        </p:txBody>
      </p:sp>
      <p:sp>
        <p:nvSpPr>
          <p:cNvPr id="19" name="Rezervirano mjesto podnožja 18"/>
          <p:cNvSpPr>
            <a:spLocks noGrp="1"/>
          </p:cNvSpPr>
          <p:nvPr>
            <p:ph type="ftr" sz="quarter" idx="11"/>
          </p:nvPr>
        </p:nvSpPr>
        <p:spPr/>
        <p:txBody>
          <a:bodyPr/>
          <a:lstStyle>
            <a:lvl1pPr>
              <a:defRPr>
                <a:solidFill>
                  <a:schemeClr val="accent1">
                    <a:tint val="20000"/>
                  </a:schemeClr>
                </a:solidFill>
              </a:defRPr>
            </a:lvl1pPr>
            <a:extLst/>
          </a:lstStyle>
          <a:p>
            <a:endParaRPr lang="hr-HR"/>
          </a:p>
        </p:txBody>
      </p:sp>
      <p:sp>
        <p:nvSpPr>
          <p:cNvPr id="27" name="Rezervirano mjesto broja slajda 26"/>
          <p:cNvSpPr>
            <a:spLocks noGrp="1"/>
          </p:cNvSpPr>
          <p:nvPr>
            <p:ph type="sldNum" sz="quarter" idx="12"/>
          </p:nvPr>
        </p:nvSpPr>
        <p:spPr/>
        <p:txBody>
          <a:bodyPr/>
          <a:lstStyle>
            <a:lvl1pPr>
              <a:defRPr>
                <a:solidFill>
                  <a:srgbClr val="FFFFFF"/>
                </a:solidFill>
              </a:defRPr>
            </a:lvl1pPr>
            <a:extLst/>
          </a:lstStyle>
          <a:p>
            <a:fld id="{557C2C1D-02F1-4567-9A54-ADF84085F884}"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457200" y="1481329"/>
            <a:ext cx="8229600" cy="4386071"/>
          </a:xfrm>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FD0757C8-1C24-4B93-AB7F-2EBC16AA77A1}" type="datetimeFigureOut">
              <a:rPr lang="hr-HR" smtClean="0"/>
              <a:t>29.3.2013.</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557C2C1D-02F1-4567-9A54-ADF84085F884}"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844013" y="274640"/>
            <a:ext cx="1777470" cy="5592761"/>
          </a:xfrm>
        </p:spPr>
        <p:txBody>
          <a:bodyPr vert="eaVert"/>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457200" y="274641"/>
            <a:ext cx="6324600" cy="5592760"/>
          </a:xfrm>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FD0757C8-1C24-4B93-AB7F-2EBC16AA77A1}" type="datetimeFigureOut">
              <a:rPr lang="hr-HR" smtClean="0"/>
              <a:t>29.3.2013.</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557C2C1D-02F1-4567-9A54-ADF84085F884}"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FD0757C8-1C24-4B93-AB7F-2EBC16AA77A1}" type="datetimeFigureOut">
              <a:rPr lang="hr-HR" smtClean="0"/>
              <a:t>29.3.2013.</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557C2C1D-02F1-4567-9A54-ADF84085F884}" type="slidenum">
              <a:rPr lang="hr-HR" smtClean="0"/>
              <a:t>‹#›</a:t>
            </a:fld>
            <a:endParaRPr lang="hr-HR"/>
          </a:p>
        </p:txBody>
      </p:sp>
      <p:sp>
        <p:nvSpPr>
          <p:cNvPr id="7" name="Naslov 6"/>
          <p:cNvSpPr>
            <a:spLocks noGrp="1"/>
          </p:cNvSpPr>
          <p:nvPr>
            <p:ph type="title"/>
          </p:nvPr>
        </p:nvSpPr>
        <p:spPr/>
        <p:txBody>
          <a:bodyPr rtlCol="0"/>
          <a:lstStyle>
            <a:extLst/>
          </a:lstStyle>
          <a:p>
            <a:r>
              <a:rPr kumimoji="0" lang="hr-HR" smtClean="0"/>
              <a:t>Uredite stil naslova matrice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2">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Uredite stilove teksta matrice</a:t>
            </a:r>
          </a:p>
        </p:txBody>
      </p:sp>
      <p:sp>
        <p:nvSpPr>
          <p:cNvPr id="4" name="Rezervirano mjesto datuma 3"/>
          <p:cNvSpPr>
            <a:spLocks noGrp="1"/>
          </p:cNvSpPr>
          <p:nvPr>
            <p:ph type="dt" sz="half" idx="10"/>
          </p:nvPr>
        </p:nvSpPr>
        <p:spPr/>
        <p:txBody>
          <a:bodyPr/>
          <a:lstStyle>
            <a:extLst/>
          </a:lstStyle>
          <a:p>
            <a:fld id="{FD0757C8-1C24-4B93-AB7F-2EBC16AA77A1}" type="datetimeFigureOut">
              <a:rPr lang="hr-HR" smtClean="0"/>
              <a:t>29.3.2013.</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557C2C1D-02F1-4567-9A54-ADF84085F884}" type="slidenum">
              <a:rPr lang="hr-HR" smtClean="0"/>
              <a:t>‹#›</a:t>
            </a:fld>
            <a:endParaRPr lang="hr-HR"/>
          </a:p>
        </p:txBody>
      </p:sp>
      <p:sp>
        <p:nvSpPr>
          <p:cNvPr id="7" name="Š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Š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bg>
      <p:bgRef idx="1002">
        <a:schemeClr val="bg1"/>
      </p:bgRef>
    </p:bg>
    <p:spTree>
      <p:nvGrpSpPr>
        <p:cNvPr id="1" name=""/>
        <p:cNvGrpSpPr/>
        <p:nvPr/>
      </p:nvGrpSpPr>
      <p:grpSpPr>
        <a:xfrm>
          <a:off x="0" y="0"/>
          <a:ext cx="0" cy="0"/>
          <a:chOff x="0" y="0"/>
          <a:chExt cx="0" cy="0"/>
        </a:xfrm>
      </p:grpSpPr>
      <p:sp>
        <p:nvSpPr>
          <p:cNvPr id="3" name="Rezervirano mjesto sadržaja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FD0757C8-1C24-4B93-AB7F-2EBC16AA77A1}" type="datetimeFigureOut">
              <a:rPr lang="hr-HR" smtClean="0"/>
              <a:t>29.3.2013.</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557C2C1D-02F1-4567-9A54-ADF84085F884}" type="slidenum">
              <a:rPr lang="hr-HR" smtClean="0"/>
              <a:t>‹#›</a:t>
            </a:fld>
            <a:endParaRPr lang="hr-HR"/>
          </a:p>
        </p:txBody>
      </p:sp>
      <p:sp>
        <p:nvSpPr>
          <p:cNvPr id="8" name="Naslov 7"/>
          <p:cNvSpPr>
            <a:spLocks noGrp="1"/>
          </p:cNvSpPr>
          <p:nvPr>
            <p:ph type="title"/>
          </p:nvPr>
        </p:nvSpPr>
        <p:spPr/>
        <p:txBody>
          <a:bodyPr rtlCol="0"/>
          <a:lstStyle>
            <a:extLst/>
          </a:lstStyle>
          <a:p>
            <a:r>
              <a:rPr kumimoji="0" lang="hr-HR" smtClean="0"/>
              <a:t>Uredite stil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4" name="Rezervirano mjesto teksta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5" name="Rezervirano mjesto sadržaja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FD0757C8-1C24-4B93-AB7F-2EBC16AA77A1}" type="datetimeFigureOut">
              <a:rPr lang="hr-HR" smtClean="0"/>
              <a:t>29.3.2013.</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p:txBody>
          <a:bodyPr/>
          <a:lstStyle>
            <a:extLst/>
          </a:lstStyle>
          <a:p>
            <a:fld id="{557C2C1D-02F1-4567-9A54-ADF84085F884}"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bg>
      <p:bgRef idx="1002">
        <a:schemeClr val="bg1"/>
      </p:bgRef>
    </p:bg>
    <p:spTree>
      <p:nvGrpSpPr>
        <p:cNvPr id="1" name=""/>
        <p:cNvGrpSpPr/>
        <p:nvPr/>
      </p:nvGrpSpPr>
      <p:grpSpPr>
        <a:xfrm>
          <a:off x="0" y="0"/>
          <a:ext cx="0" cy="0"/>
          <a:chOff x="0" y="0"/>
          <a:chExt cx="0" cy="0"/>
        </a:xfrm>
      </p:grpSpPr>
      <p:sp>
        <p:nvSpPr>
          <p:cNvPr id="3" name="Rezervirano mjesto datuma 2"/>
          <p:cNvSpPr>
            <a:spLocks noGrp="1"/>
          </p:cNvSpPr>
          <p:nvPr>
            <p:ph type="dt" sz="half" idx="10"/>
          </p:nvPr>
        </p:nvSpPr>
        <p:spPr/>
        <p:txBody>
          <a:bodyPr/>
          <a:lstStyle>
            <a:extLst/>
          </a:lstStyle>
          <a:p>
            <a:fld id="{FD0757C8-1C24-4B93-AB7F-2EBC16AA77A1}" type="datetimeFigureOut">
              <a:rPr lang="hr-HR" smtClean="0"/>
              <a:t>29.3.2013.</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557C2C1D-02F1-4567-9A54-ADF84085F884}" type="slidenum">
              <a:rPr lang="hr-HR" smtClean="0"/>
              <a:t>‹#›</a:t>
            </a:fld>
            <a:endParaRPr lang="hr-HR"/>
          </a:p>
        </p:txBody>
      </p:sp>
      <p:sp>
        <p:nvSpPr>
          <p:cNvPr id="6" name="Naslov 5"/>
          <p:cNvSpPr>
            <a:spLocks noGrp="1"/>
          </p:cNvSpPr>
          <p:nvPr>
            <p:ph type="title"/>
          </p:nvPr>
        </p:nvSpPr>
        <p:spPr/>
        <p:txBody>
          <a:bodyPr rtlCol="0"/>
          <a:lstStyle>
            <a:extLst/>
          </a:lstStyle>
          <a:p>
            <a:r>
              <a:rPr kumimoji="0" lang="hr-HR" smtClean="0"/>
              <a:t>Uredite stil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fld id="{FD0757C8-1C24-4B93-AB7F-2EBC16AA77A1}" type="datetimeFigureOut">
              <a:rPr lang="hr-HR" smtClean="0"/>
              <a:t>29.3.2013.</a:t>
            </a:fld>
            <a:endParaRPr lang="hr-HR"/>
          </a:p>
        </p:txBody>
      </p:sp>
      <p:sp>
        <p:nvSpPr>
          <p:cNvPr id="3" name="Rezervirano mjesto podnožja 2"/>
          <p:cNvSpPr>
            <a:spLocks noGrp="1"/>
          </p:cNvSpPr>
          <p:nvPr>
            <p:ph type="ftr" sz="quarter" idx="11"/>
          </p:nvPr>
        </p:nvSpPr>
        <p:spPr/>
        <p:txBody>
          <a:bodyPr/>
          <a:lstStyle>
            <a:extLst/>
          </a:lstStyle>
          <a:p>
            <a:endParaRPr lang="hr-HR"/>
          </a:p>
        </p:txBody>
      </p:sp>
      <p:sp>
        <p:nvSpPr>
          <p:cNvPr id="4" name="Rezervirano mjesto broja slajda 3"/>
          <p:cNvSpPr>
            <a:spLocks noGrp="1"/>
          </p:cNvSpPr>
          <p:nvPr>
            <p:ph type="sldNum" sz="quarter" idx="12"/>
          </p:nvPr>
        </p:nvSpPr>
        <p:spPr/>
        <p:txBody>
          <a:bodyPr/>
          <a:lstStyle>
            <a:extLst/>
          </a:lstStyle>
          <a:p>
            <a:fld id="{557C2C1D-02F1-4567-9A54-ADF84085F884}"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r-HR" smtClean="0"/>
              <a:t>Uredite stil naslova matrice</a:t>
            </a:r>
            <a:endParaRPr kumimoji="0" lang="en-US"/>
          </a:p>
        </p:txBody>
      </p:sp>
      <p:sp>
        <p:nvSpPr>
          <p:cNvPr id="3" name="Rezervirano mjesto teksta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r-HR" smtClean="0"/>
              <a:t>Uredite stilove teksta matrice</a:t>
            </a:r>
          </a:p>
        </p:txBody>
      </p:sp>
      <p:sp>
        <p:nvSpPr>
          <p:cNvPr id="4" name="Rezervirano mjesto sadržaja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a:xfrm>
            <a:off x="6727032" y="6407944"/>
            <a:ext cx="1920240" cy="365760"/>
          </a:xfrm>
        </p:spPr>
        <p:txBody>
          <a:bodyPr/>
          <a:lstStyle>
            <a:extLst/>
          </a:lstStyle>
          <a:p>
            <a:fld id="{FD0757C8-1C24-4B93-AB7F-2EBC16AA77A1}" type="datetimeFigureOut">
              <a:rPr lang="hr-HR" smtClean="0"/>
              <a:t>29.3.2013.</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557C2C1D-02F1-4567-9A54-ADF84085F884}"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1"/>
      </p:bgRef>
    </p:bg>
    <p:spTree>
      <p:nvGrpSpPr>
        <p:cNvPr id="1" name=""/>
        <p:cNvGrpSpPr/>
        <p:nvPr/>
      </p:nvGrpSpPr>
      <p:grpSpPr>
        <a:xfrm>
          <a:off x="0" y="0"/>
          <a:ext cx="0" cy="0"/>
          <a:chOff x="0" y="0"/>
          <a:chExt cx="0" cy="0"/>
        </a:xfrm>
      </p:grpSpPr>
      <p:sp>
        <p:nvSpPr>
          <p:cNvPr id="4" name="Rezervirano mjesto teksta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r-HR" smtClean="0"/>
              <a:t>Uredite stilove teksta matrice</a:t>
            </a:r>
          </a:p>
        </p:txBody>
      </p:sp>
      <p:sp>
        <p:nvSpPr>
          <p:cNvPr id="3" name="Rezervirano mjesto slik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r-HR" smtClean="0"/>
              <a:t>Kliknite ikonu da biste dodali  sliku</a:t>
            </a:r>
            <a:endParaRPr kumimoji="0" lang="en-US" dirty="0"/>
          </a:p>
        </p:txBody>
      </p:sp>
      <p:sp>
        <p:nvSpPr>
          <p:cNvPr id="5" name="Rezervirano mjesto datuma 4"/>
          <p:cNvSpPr>
            <a:spLocks noGrp="1"/>
          </p:cNvSpPr>
          <p:nvPr>
            <p:ph type="dt" sz="half" idx="10"/>
          </p:nvPr>
        </p:nvSpPr>
        <p:spPr/>
        <p:txBody>
          <a:bodyPr/>
          <a:lstStyle>
            <a:lvl1pPr>
              <a:defRPr>
                <a:solidFill>
                  <a:schemeClr val="tx1"/>
                </a:solidFill>
              </a:defRPr>
            </a:lvl1pPr>
            <a:extLst/>
          </a:lstStyle>
          <a:p>
            <a:fld id="{FD0757C8-1C24-4B93-AB7F-2EBC16AA77A1}" type="datetimeFigureOut">
              <a:rPr lang="hr-HR" smtClean="0"/>
              <a:t>29.3.2013.</a:t>
            </a:fld>
            <a:endParaRPr lang="hr-HR"/>
          </a:p>
        </p:txBody>
      </p:sp>
      <p:sp>
        <p:nvSpPr>
          <p:cNvPr id="6" name="Rezervirano mjesto podnožj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a:p>
        </p:txBody>
      </p:sp>
      <p:sp>
        <p:nvSpPr>
          <p:cNvPr id="7" name="Rezervirano mjesto broja slajda 6"/>
          <p:cNvSpPr>
            <a:spLocks noGrp="1"/>
          </p:cNvSpPr>
          <p:nvPr>
            <p:ph type="sldNum" sz="quarter" idx="12"/>
          </p:nvPr>
        </p:nvSpPr>
        <p:spPr/>
        <p:txBody>
          <a:bodyPr/>
          <a:lstStyle>
            <a:lvl1pPr>
              <a:defRPr>
                <a:solidFill>
                  <a:schemeClr val="tx1"/>
                </a:solidFill>
              </a:defRPr>
            </a:lvl1pPr>
            <a:extLst/>
          </a:lstStyle>
          <a:p>
            <a:fld id="{557C2C1D-02F1-4567-9A54-ADF84085F884}" type="slidenum">
              <a:rPr lang="hr-HR" smtClean="0"/>
              <a:t>‹#›</a:t>
            </a:fld>
            <a:endParaRPr lang="hr-HR"/>
          </a:p>
        </p:txBody>
      </p:sp>
      <p:sp>
        <p:nvSpPr>
          <p:cNvPr id="2" name="Naslov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r-HR" smtClean="0"/>
              <a:t>Uredite stil naslova matrice</a:t>
            </a:r>
            <a:endParaRPr kumimoji="0" lang="en-US"/>
          </a:p>
        </p:txBody>
      </p:sp>
      <p:sp>
        <p:nvSpPr>
          <p:cNvPr id="8" name="Prostoručno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Prostoručno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kutni trokut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avni poveznik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Š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Š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rostoručno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Prostoručno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kutni trokut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avni povezni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Rezervirano mjesto naslova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r-HR" smtClean="0"/>
              <a:t>Uredite stil naslova matrice</a:t>
            </a:r>
            <a:endParaRPr kumimoji="0" lang="en-US"/>
          </a:p>
        </p:txBody>
      </p:sp>
      <p:sp>
        <p:nvSpPr>
          <p:cNvPr id="30" name="Rezervirano mjesto teksta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r-HR" smtClean="0"/>
              <a:t>Uredite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0" name="Rezervirano mjesto datum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D0757C8-1C24-4B93-AB7F-2EBC16AA77A1}" type="datetimeFigureOut">
              <a:rPr lang="hr-HR" smtClean="0"/>
              <a:t>29.3.2013.</a:t>
            </a:fld>
            <a:endParaRPr lang="hr-HR"/>
          </a:p>
        </p:txBody>
      </p:sp>
      <p:sp>
        <p:nvSpPr>
          <p:cNvPr id="22" name="Rezervirano mjesto podnožj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a:p>
        </p:txBody>
      </p:sp>
      <p:sp>
        <p:nvSpPr>
          <p:cNvPr id="18" name="Rezervirano mjesto broja slajd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57C2C1D-02F1-4567-9A54-ADF84085F884}"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XXIV. Džentlmeni</a:t>
            </a:r>
            <a:endParaRPr lang="hr-HR" dirty="0"/>
          </a:p>
        </p:txBody>
      </p:sp>
      <p:sp>
        <p:nvSpPr>
          <p:cNvPr id="86019" name="Text Placeholder 2"/>
          <p:cNvSpPr>
            <a:spLocks noGrp="1"/>
          </p:cNvSpPr>
          <p:nvPr>
            <p:ph type="body" idx="1"/>
          </p:nvPr>
        </p:nvSpPr>
        <p:spPr>
          <a:xfrm>
            <a:off x="457200" y="3505200"/>
            <a:ext cx="4040188" cy="3200400"/>
          </a:xfrm>
          <a:ln>
            <a:headEnd/>
            <a:tailEnd/>
          </a:ln>
        </p:spPr>
        <p:txBody>
          <a:bodyPr/>
          <a:lstStyle/>
          <a:p>
            <a:pPr eaLnBrk="1" hangingPunct="1">
              <a:lnSpc>
                <a:spcPct val="80000"/>
              </a:lnSpc>
            </a:pPr>
            <a:r>
              <a:rPr lang="hr-HR" sz="2900" b="1" smtClean="0">
                <a:solidFill>
                  <a:srgbClr val="FFFF00"/>
                </a:solidFill>
              </a:rPr>
              <a:t>1.</a:t>
            </a:r>
            <a:r>
              <a:rPr lang="hr-HR" sz="1500" b="1" smtClean="0"/>
              <a:t> Isključi mobitel </a:t>
            </a:r>
            <a:r>
              <a:rPr lang="hr-HR" sz="1500" smtClean="0"/>
              <a:t/>
            </a:r>
            <a:br>
              <a:rPr lang="hr-HR" sz="1500" smtClean="0"/>
            </a:br>
            <a:r>
              <a:rPr lang="hr-HR" sz="1500" smtClean="0"/>
              <a:t/>
            </a:r>
            <a:br>
              <a:rPr lang="hr-HR" sz="1500" smtClean="0"/>
            </a:br>
            <a:r>
              <a:rPr lang="hr-HR" sz="1500" smtClean="0"/>
              <a:t>U starim vremenima nije bilo mobitela, ali i da ih je bilo, sigurno bi ih tadašnji džentlmeni gasili kada god bi bili u društvu osobe do koje im je stalo. Stoga, ako ste u kinu, na pizzi ili jednostavno zavaljeni u tvoj kauč gledate neki DVD, svakako ugasi mobitel (OK, jedino ako očekuješ baš jako važan poziv, možeš ga ostaviti upaljenog). Kada te ona upita zašto gasiš mobitel, objasni joj. Sigurno je da to neće očekivati i totalno ćeš je osvojiti.</a:t>
            </a:r>
          </a:p>
        </p:txBody>
      </p:sp>
      <p:sp>
        <p:nvSpPr>
          <p:cNvPr id="86020" name="Text Placeholder 3"/>
          <p:cNvSpPr>
            <a:spLocks noGrp="1"/>
          </p:cNvSpPr>
          <p:nvPr>
            <p:ph type="body" sz="half" idx="3"/>
          </p:nvPr>
        </p:nvSpPr>
        <p:spPr>
          <a:xfrm>
            <a:off x="4645025" y="3810000"/>
            <a:ext cx="4041775" cy="2743200"/>
          </a:xfrm>
          <a:ln>
            <a:headEnd/>
            <a:tailEnd/>
          </a:ln>
        </p:spPr>
        <p:txBody>
          <a:bodyPr/>
          <a:lstStyle/>
          <a:p>
            <a:pPr eaLnBrk="1" hangingPunct="1">
              <a:lnSpc>
                <a:spcPct val="80000"/>
              </a:lnSpc>
            </a:pPr>
            <a:r>
              <a:rPr lang="hr-HR" sz="2800" b="1" smtClean="0">
                <a:solidFill>
                  <a:srgbClr val="FFFF00"/>
                </a:solidFill>
              </a:rPr>
              <a:t>2.</a:t>
            </a:r>
            <a:r>
              <a:rPr lang="hr-HR" sz="1500" b="1" smtClean="0"/>
              <a:t> Ne govori proste riječi</a:t>
            </a:r>
            <a:r>
              <a:rPr lang="hr-HR" sz="1500" smtClean="0"/>
              <a:t/>
            </a:r>
            <a:br>
              <a:rPr lang="hr-HR" sz="1500" smtClean="0"/>
            </a:br>
            <a:endParaRPr lang="hr-HR" sz="1500" smtClean="0"/>
          </a:p>
          <a:p>
            <a:pPr eaLnBrk="1" hangingPunct="1">
              <a:lnSpc>
                <a:spcPct val="80000"/>
              </a:lnSpc>
            </a:pPr>
            <a:r>
              <a:rPr lang="hr-HR" sz="1500" smtClean="0"/>
              <a:t>Danas tinejdžeri, i cure i dečki, olako preko usta prevaljuju teške riječi, psovke. Ipak, ako non-stop koristiš neku psovku i još to činiš jer misliš da je to jako kul, počet ćeš ljudima ići na živce. Dakle, popuste li ti nekada živci i prevališ li kakvu rugobu od riječi preko usta, to je OK. No ako ti je prostota u svakoj ili svakoj drugoj rečenici, zaista pretjeruješ.</a:t>
            </a:r>
          </a:p>
        </p:txBody>
      </p:sp>
      <p:pic>
        <p:nvPicPr>
          <p:cNvPr id="86021" name="Content Placeholder 6" descr="i.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762000" y="1693863"/>
            <a:ext cx="2376488" cy="1582737"/>
          </a:xfrm>
          <a:ln>
            <a:prstDash val="solid"/>
          </a:ln>
        </p:spPr>
      </p:pic>
      <p:pic>
        <p:nvPicPr>
          <p:cNvPr id="86022" name="Content Placeholder 7" descr="l.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237163" y="1941513"/>
            <a:ext cx="2857500" cy="1600200"/>
          </a:xfrm>
          <a:ln>
            <a:prstDash val="solid"/>
          </a:ln>
        </p:spPr>
      </p:pic>
    </p:spTree>
    <p:extLst>
      <p:ext uri="{BB962C8B-B14F-4D97-AF65-F5344CB8AC3E}">
        <p14:creationId xmlns:p14="http://schemas.microsoft.com/office/powerpoint/2010/main" val="1037244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XXIV. Džentlmeni</a:t>
            </a:r>
            <a:endParaRPr lang="hr-HR" dirty="0"/>
          </a:p>
        </p:txBody>
      </p:sp>
      <p:sp>
        <p:nvSpPr>
          <p:cNvPr id="87043" name="Text Placeholder 2"/>
          <p:cNvSpPr>
            <a:spLocks noGrp="1"/>
          </p:cNvSpPr>
          <p:nvPr>
            <p:ph type="body" idx="1"/>
          </p:nvPr>
        </p:nvSpPr>
        <p:spPr>
          <a:xfrm>
            <a:off x="457200" y="3886200"/>
            <a:ext cx="4040188" cy="2590800"/>
          </a:xfrm>
          <a:ln>
            <a:headEnd/>
            <a:tailEnd/>
          </a:ln>
        </p:spPr>
        <p:txBody>
          <a:bodyPr/>
          <a:lstStyle/>
          <a:p>
            <a:pPr eaLnBrk="1" hangingPunct="1">
              <a:lnSpc>
                <a:spcPct val="80000"/>
              </a:lnSpc>
            </a:pPr>
            <a:r>
              <a:rPr lang="hr-HR" sz="2500" b="1" smtClean="0">
                <a:solidFill>
                  <a:srgbClr val="FFFF00"/>
                </a:solidFill>
              </a:rPr>
              <a:t>3.</a:t>
            </a:r>
            <a:r>
              <a:rPr lang="hr-HR" sz="1300" b="1" smtClean="0"/>
              <a:t> Hodaj s vanjske strane pločnika</a:t>
            </a:r>
            <a:r>
              <a:rPr lang="hr-HR" sz="1300" smtClean="0"/>
              <a:t/>
            </a:r>
            <a:br>
              <a:rPr lang="hr-HR" sz="1300" smtClean="0"/>
            </a:br>
            <a:r>
              <a:rPr lang="hr-HR" sz="1300" smtClean="0"/>
              <a:t/>
            </a:r>
            <a:br>
              <a:rPr lang="hr-HR" sz="1300" smtClean="0"/>
            </a:br>
            <a:r>
              <a:rPr lang="hr-HR" sz="1300" smtClean="0"/>
              <a:t>Ovo je prastara džentlmenska gesta. Naime, u stara vremena muškarci su uvijek hodali s vanjske strane pločnika, a svojoj izabranici su prepuštali unutarnju stranu. Tako bi je štitili od prometa – npr. doleti li kakav biciklist, pa čak i auto, prvo je on na udaru. Također, padne li kakav predmet s balkona ili prozora, veće su mogućnosti da će pogoditi tebe nego nju. Zaista slatko, zar ne?!</a:t>
            </a:r>
          </a:p>
        </p:txBody>
      </p:sp>
      <p:sp>
        <p:nvSpPr>
          <p:cNvPr id="4" name="Text Placeholder 3"/>
          <p:cNvSpPr>
            <a:spLocks noGrp="1"/>
          </p:cNvSpPr>
          <p:nvPr>
            <p:ph type="body" sz="half" idx="3"/>
          </p:nvPr>
        </p:nvSpPr>
        <p:spPr>
          <a:xfrm>
            <a:off x="4645025" y="4114800"/>
            <a:ext cx="4041775" cy="2286000"/>
          </a:xfrm>
        </p:spPr>
        <p:txBody>
          <a:bodyPr>
            <a:normAutofit lnSpcReduction="10000"/>
          </a:bodyPr>
          <a:lstStyle/>
          <a:p>
            <a:pPr eaLnBrk="1" hangingPunct="1">
              <a:lnSpc>
                <a:spcPct val="80000"/>
              </a:lnSpc>
              <a:defRPr/>
            </a:pPr>
            <a:r>
              <a:rPr lang="hr-HR" sz="2800" b="1" smtClean="0">
                <a:solidFill>
                  <a:srgbClr val="FFFF00"/>
                </a:solidFill>
              </a:rPr>
              <a:t>4.</a:t>
            </a:r>
            <a:r>
              <a:rPr lang="hr-HR" sz="1500" b="1" smtClean="0"/>
              <a:t> Nosi kišobran</a:t>
            </a:r>
            <a:r>
              <a:rPr lang="hr-HR" sz="1500" smtClean="0"/>
              <a:t/>
            </a:r>
            <a:br>
              <a:rPr lang="hr-HR" sz="1500" smtClean="0"/>
            </a:br>
            <a:r>
              <a:rPr lang="hr-HR" sz="1500" smtClean="0"/>
              <a:t/>
            </a:r>
            <a:br>
              <a:rPr lang="hr-HR" sz="1500" smtClean="0"/>
            </a:br>
            <a:r>
              <a:rPr lang="hr-HR" sz="1500" smtClean="0"/>
              <a:t>Kiša lijeva, ali ti se praviš netko i dok ona sama nosi svoj kišobran, ti si se sa strane stisnuo s rukama u džepovima, sav mokar do kože. Ova slika viđa se vrlo često na našim ulicama. Pravi bi džentlmen uzeo kišobran i pridržavao ga, brinući se da ona ne pokisne (a ni tebi neće biti loše, u svakom slučaju, bolje nego bez kišobrana).</a:t>
            </a:r>
            <a:br>
              <a:rPr lang="hr-HR" sz="1500" smtClean="0"/>
            </a:br>
            <a:endParaRPr lang="hr-HR" sz="1500" smtClean="0"/>
          </a:p>
        </p:txBody>
      </p:sp>
      <p:pic>
        <p:nvPicPr>
          <p:cNvPr id="87045" name="Content Placeholder 6" descr="a1.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838200" y="1444625"/>
            <a:ext cx="2895600" cy="2212975"/>
          </a:xfrm>
          <a:ln>
            <a:prstDash val="solid"/>
          </a:ln>
        </p:spPr>
      </p:pic>
      <p:pic>
        <p:nvPicPr>
          <p:cNvPr id="87046" name="Content Placeholder 7" descr="hodati otvorenim kišobranom.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029200" y="1565275"/>
            <a:ext cx="2641600" cy="2276475"/>
          </a:xfrm>
          <a:ln>
            <a:prstDash val="solid"/>
          </a:ln>
        </p:spPr>
      </p:pic>
    </p:spTree>
    <p:extLst>
      <p:ext uri="{BB962C8B-B14F-4D97-AF65-F5344CB8AC3E}">
        <p14:creationId xmlns:p14="http://schemas.microsoft.com/office/powerpoint/2010/main" val="4164985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XXIV. Džentlmeni</a:t>
            </a:r>
            <a:endParaRPr lang="hr-HR" dirty="0"/>
          </a:p>
        </p:txBody>
      </p:sp>
      <p:sp>
        <p:nvSpPr>
          <p:cNvPr id="88067" name="Text Placeholder 2"/>
          <p:cNvSpPr>
            <a:spLocks noGrp="1"/>
          </p:cNvSpPr>
          <p:nvPr>
            <p:ph type="body" idx="1"/>
          </p:nvPr>
        </p:nvSpPr>
        <p:spPr>
          <a:xfrm>
            <a:off x="457200" y="4572000"/>
            <a:ext cx="4040188" cy="1981200"/>
          </a:xfrm>
          <a:ln>
            <a:headEnd/>
            <a:tailEnd/>
          </a:ln>
        </p:spPr>
        <p:txBody>
          <a:bodyPr/>
          <a:lstStyle/>
          <a:p>
            <a:pPr eaLnBrk="1" hangingPunct="1">
              <a:lnSpc>
                <a:spcPct val="80000"/>
              </a:lnSpc>
            </a:pPr>
            <a:r>
              <a:rPr lang="hr-HR" sz="2800" b="1" smtClean="0">
                <a:solidFill>
                  <a:srgbClr val="FFFF00"/>
                </a:solidFill>
              </a:rPr>
              <a:t>5.</a:t>
            </a:r>
            <a:r>
              <a:rPr lang="hr-HR" sz="1500" b="1" smtClean="0"/>
              <a:t> Prati je kući</a:t>
            </a:r>
            <a:r>
              <a:rPr lang="hr-HR" sz="1500" smtClean="0"/>
              <a:t/>
            </a:r>
            <a:br>
              <a:rPr lang="hr-HR" sz="1500" smtClean="0"/>
            </a:br>
            <a:r>
              <a:rPr lang="hr-HR" sz="1500" smtClean="0"/>
              <a:t/>
            </a:r>
            <a:br>
              <a:rPr lang="hr-HR" sz="1500" smtClean="0"/>
            </a:br>
            <a:r>
              <a:rPr lang="hr-HR" sz="1500" smtClean="0"/>
              <a:t>Ovo je vrlo važna džentlmenska gesta i također vuče korijene iz davnih dana. Na ovaj se način brineš je li cura sretno i sigurno došla svojoj kući. Osim toga, ovo vam produljuje zajedničko vrijeme te uvijek postoji mogućnost za još koji slatki poljubac!</a:t>
            </a:r>
          </a:p>
        </p:txBody>
      </p:sp>
      <p:sp>
        <p:nvSpPr>
          <p:cNvPr id="88068" name="Text Placeholder 3"/>
          <p:cNvSpPr>
            <a:spLocks noGrp="1"/>
          </p:cNvSpPr>
          <p:nvPr>
            <p:ph type="body" sz="half" idx="3"/>
          </p:nvPr>
        </p:nvSpPr>
        <p:spPr>
          <a:xfrm>
            <a:off x="4645025" y="4419600"/>
            <a:ext cx="4041775" cy="2438400"/>
          </a:xfrm>
          <a:ln>
            <a:headEnd/>
            <a:tailEnd/>
          </a:ln>
        </p:spPr>
        <p:txBody>
          <a:bodyPr/>
          <a:lstStyle/>
          <a:p>
            <a:pPr eaLnBrk="1" hangingPunct="1">
              <a:lnSpc>
                <a:spcPct val="80000"/>
              </a:lnSpc>
            </a:pPr>
            <a:r>
              <a:rPr lang="hr-HR" sz="2800" b="1" smtClean="0">
                <a:solidFill>
                  <a:srgbClr val="FFFF00"/>
                </a:solidFill>
              </a:rPr>
              <a:t>6.</a:t>
            </a:r>
            <a:r>
              <a:rPr lang="hr-HR" sz="1300" b="1" smtClean="0"/>
              <a:t> Nudi joj jaknu</a:t>
            </a:r>
            <a:r>
              <a:rPr lang="hr-HR" sz="1300" smtClean="0"/>
              <a:t/>
            </a:r>
            <a:br>
              <a:rPr lang="hr-HR" sz="1300" smtClean="0"/>
            </a:br>
            <a:r>
              <a:rPr lang="hr-HR" sz="1300" smtClean="0"/>
              <a:t/>
            </a:r>
            <a:br>
              <a:rPr lang="hr-HR" sz="1300" smtClean="0"/>
            </a:br>
            <a:r>
              <a:rPr lang="hr-HR" sz="1300" smtClean="0"/>
              <a:t>Govori da joj je hladno i cvokoće zubima. Što ćeš ti? Naravno, skinuti svoju jaknu i zaogrnuti je njome! Pa čak i kada ne cvokoće, a tebi se učini kako je večer ipak hladna, pogotovo zbog načina na koji se obukla, ponudi joj svoju jaknu. Velika je vjerojatnost da će isprva odbiti, ali ti svakako inzistiraj. I naravno, stisni zube ako ti bude hladno bez jakne.</a:t>
            </a:r>
          </a:p>
        </p:txBody>
      </p:sp>
      <p:pic>
        <p:nvPicPr>
          <p:cNvPr id="88069" name="Content Placeholder 6" descr="a2.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85800" y="1908175"/>
            <a:ext cx="3352800" cy="2206625"/>
          </a:xfrm>
          <a:ln>
            <a:prstDash val="solid"/>
          </a:ln>
        </p:spPr>
      </p:pic>
      <p:pic>
        <p:nvPicPr>
          <p:cNvPr id="88070" name="Content Placeholder 7" descr="b2.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029200" y="1774825"/>
            <a:ext cx="3200400" cy="2314575"/>
          </a:xfrm>
          <a:ln>
            <a:prstDash val="solid"/>
          </a:ln>
        </p:spPr>
      </p:pic>
    </p:spTree>
    <p:extLst>
      <p:ext uri="{BB962C8B-B14F-4D97-AF65-F5344CB8AC3E}">
        <p14:creationId xmlns:p14="http://schemas.microsoft.com/office/powerpoint/2010/main" val="2733322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hr-HR" dirty="0" smtClean="0"/>
              <a:t/>
            </a:r>
            <a:br>
              <a:rPr lang="hr-HR" dirty="0" smtClean="0"/>
            </a:br>
            <a:r>
              <a:rPr lang="hr-HR" dirty="0" smtClean="0"/>
              <a:t>XXIV. Džentlmeni</a:t>
            </a:r>
            <a:br>
              <a:rPr lang="hr-HR" dirty="0" smtClean="0"/>
            </a:br>
            <a:endParaRPr lang="hr-HR" dirty="0"/>
          </a:p>
        </p:txBody>
      </p:sp>
      <p:sp>
        <p:nvSpPr>
          <p:cNvPr id="89091" name="Text Placeholder 2"/>
          <p:cNvSpPr>
            <a:spLocks noGrp="1"/>
          </p:cNvSpPr>
          <p:nvPr>
            <p:ph type="body" idx="1"/>
          </p:nvPr>
        </p:nvSpPr>
        <p:spPr>
          <a:xfrm>
            <a:off x="457200" y="4876800"/>
            <a:ext cx="4040188" cy="1828800"/>
          </a:xfrm>
          <a:ln>
            <a:headEnd/>
            <a:tailEnd/>
          </a:ln>
        </p:spPr>
        <p:txBody>
          <a:bodyPr/>
          <a:lstStyle/>
          <a:p>
            <a:pPr eaLnBrk="1" hangingPunct="1">
              <a:lnSpc>
                <a:spcPct val="80000"/>
              </a:lnSpc>
            </a:pPr>
            <a:r>
              <a:rPr lang="hr-HR" sz="2500" b="1" smtClean="0">
                <a:solidFill>
                  <a:srgbClr val="FFFF00"/>
                </a:solidFill>
              </a:rPr>
              <a:t>7.</a:t>
            </a:r>
            <a:r>
              <a:rPr lang="hr-HR" sz="1300" b="1" smtClean="0"/>
              <a:t> Nudi joj svoje sjedalo</a:t>
            </a:r>
            <a:r>
              <a:rPr lang="hr-HR" sz="1300" smtClean="0"/>
              <a:t/>
            </a:r>
            <a:br>
              <a:rPr lang="hr-HR" sz="1300" smtClean="0"/>
            </a:br>
            <a:r>
              <a:rPr lang="hr-HR" sz="1300" smtClean="0"/>
              <a:t/>
            </a:r>
            <a:br>
              <a:rPr lang="hr-HR" sz="1300" smtClean="0"/>
            </a:br>
            <a:r>
              <a:rPr lang="hr-HR" sz="1300" smtClean="0"/>
              <a:t>Ako ste se sreli u tramvaju, busu ili vlaku, ti sjediš, a ona stoji, ponudi je da sjedne. Bitno je kako ćeš to učiniti. Naime, ako sjediš i pitaš hoće li sjesti, to i nije najbolji način. Najbolje se dignuti i reći joj neka sjedne. Tada neće moći odbiti.</a:t>
            </a:r>
          </a:p>
        </p:txBody>
      </p:sp>
      <p:sp>
        <p:nvSpPr>
          <p:cNvPr id="89092" name="Text Placeholder 3"/>
          <p:cNvSpPr>
            <a:spLocks noGrp="1"/>
          </p:cNvSpPr>
          <p:nvPr>
            <p:ph type="body" sz="half" idx="3"/>
          </p:nvPr>
        </p:nvSpPr>
        <p:spPr>
          <a:xfrm>
            <a:off x="4645025" y="3962400"/>
            <a:ext cx="4041775" cy="2667000"/>
          </a:xfrm>
          <a:ln>
            <a:headEnd/>
            <a:tailEnd/>
          </a:ln>
        </p:spPr>
        <p:txBody>
          <a:bodyPr/>
          <a:lstStyle/>
          <a:p>
            <a:pPr eaLnBrk="1" hangingPunct="1">
              <a:lnSpc>
                <a:spcPct val="80000"/>
              </a:lnSpc>
            </a:pPr>
            <a:endParaRPr lang="hr-HR" sz="1300" b="1" smtClean="0"/>
          </a:p>
          <a:p>
            <a:pPr eaLnBrk="1" hangingPunct="1">
              <a:lnSpc>
                <a:spcPct val="80000"/>
              </a:lnSpc>
            </a:pPr>
            <a:r>
              <a:rPr lang="hr-HR" b="1" smtClean="0">
                <a:solidFill>
                  <a:srgbClr val="FFFF00"/>
                </a:solidFill>
              </a:rPr>
              <a:t>8.</a:t>
            </a:r>
            <a:r>
              <a:rPr lang="hr-HR" sz="1300" b="1" smtClean="0"/>
              <a:t> Upoznaj je s prijateljima</a:t>
            </a:r>
            <a:r>
              <a:rPr lang="hr-HR" sz="1300" smtClean="0"/>
              <a:t/>
            </a:r>
            <a:br>
              <a:rPr lang="hr-HR" sz="1300" smtClean="0"/>
            </a:br>
            <a:r>
              <a:rPr lang="hr-HR" sz="1300" smtClean="0"/>
              <a:t/>
            </a:r>
            <a:br>
              <a:rPr lang="hr-HR" sz="1300" smtClean="0"/>
            </a:br>
            <a:r>
              <a:rPr lang="hr-HR" sz="1300" smtClean="0"/>
              <a:t>Ovo je vrlo važno, ne samo kao džentlmenska gesta. Ako srećete tvoje poznanike i prijatelje, a ti je s ni s kim ne upoznaješ, osjećat će se neugodno i izolirano. </a:t>
            </a:r>
          </a:p>
          <a:p>
            <a:pPr eaLnBrk="1" hangingPunct="1">
              <a:lnSpc>
                <a:spcPct val="80000"/>
              </a:lnSpc>
            </a:pPr>
            <a:r>
              <a:rPr lang="hr-HR" sz="1300" b="1" smtClean="0"/>
              <a:t>Dakako, uz ove stvarčice, nemoj zaboraviti barem s vremena na vrijeme pridržati joj vrata kad ulazite ili izlazite iz škole ili sjedalicu kad sljedeći put odete na pizzu.</a:t>
            </a:r>
            <a:endParaRPr lang="hr-HR" sz="1300" smtClean="0"/>
          </a:p>
          <a:p>
            <a:pPr eaLnBrk="1" hangingPunct="1">
              <a:lnSpc>
                <a:spcPct val="80000"/>
              </a:lnSpc>
            </a:pPr>
            <a:endParaRPr lang="hr-HR" sz="1300" smtClean="0"/>
          </a:p>
        </p:txBody>
      </p:sp>
      <p:pic>
        <p:nvPicPr>
          <p:cNvPr id="89093" name="Content Placeholder 7" descr="b3.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85800" y="1828800"/>
            <a:ext cx="3100388" cy="2590800"/>
          </a:xfrm>
          <a:ln>
            <a:prstDash val="solid"/>
          </a:ln>
        </p:spPr>
      </p:pic>
      <p:pic>
        <p:nvPicPr>
          <p:cNvPr id="89094" name="Content Placeholder 6" descr="b3.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029200" y="1931988"/>
            <a:ext cx="3124200" cy="1847850"/>
          </a:xfrm>
          <a:ln>
            <a:prstDash val="solid"/>
          </a:ln>
        </p:spPr>
      </p:pic>
    </p:spTree>
    <p:extLst>
      <p:ext uri="{BB962C8B-B14F-4D97-AF65-F5344CB8AC3E}">
        <p14:creationId xmlns:p14="http://schemas.microsoft.com/office/powerpoint/2010/main" val="572806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milanje">
  <a:themeElements>
    <a:clrScheme name="Gomil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Gomilanj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Gomilanj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52</Words>
  <Application>Microsoft Office PowerPoint</Application>
  <PresentationFormat>Prikaz na zaslonu (4:3)</PresentationFormat>
  <Paragraphs>15</Paragraphs>
  <Slides>4</Slides>
  <Notes>4</Notes>
  <HiddenSlides>0</HiddenSlides>
  <MMClips>0</MMClips>
  <ScaleCrop>false</ScaleCrop>
  <HeadingPairs>
    <vt:vector size="4" baseType="variant">
      <vt:variant>
        <vt:lpstr>Tema</vt:lpstr>
      </vt:variant>
      <vt:variant>
        <vt:i4>1</vt:i4>
      </vt:variant>
      <vt:variant>
        <vt:lpstr>Naslovi slajdova</vt:lpstr>
      </vt:variant>
      <vt:variant>
        <vt:i4>4</vt:i4>
      </vt:variant>
    </vt:vector>
  </HeadingPairs>
  <TitlesOfParts>
    <vt:vector size="5" baseType="lpstr">
      <vt:lpstr>Gomilanje</vt:lpstr>
      <vt:lpstr>XXIV. Džentlmeni</vt:lpstr>
      <vt:lpstr>XXIV. Džentlmeni</vt:lpstr>
      <vt:lpstr>XXIV. Džentlmeni</vt:lpstr>
      <vt:lpstr> XXIV. Džentlmeni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XXIV. Džentlmeni</dc:title>
  <dc:creator>Fizika</dc:creator>
  <cp:lastModifiedBy>Fizika</cp:lastModifiedBy>
  <cp:revision>2</cp:revision>
  <dcterms:created xsi:type="dcterms:W3CDTF">2013-02-13T12:48:42Z</dcterms:created>
  <dcterms:modified xsi:type="dcterms:W3CDTF">2013-03-29T08:25:19Z</dcterms:modified>
</cp:coreProperties>
</file>