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8" r:id="rId3"/>
    <p:sldId id="265" r:id="rId4"/>
    <p:sldId id="266" r:id="rId5"/>
    <p:sldId id="267" r:id="rId6"/>
    <p:sldId id="274" r:id="rId7"/>
    <p:sldId id="269" r:id="rId8"/>
    <p:sldId id="275" r:id="rId9"/>
    <p:sldId id="264" r:id="rId10"/>
    <p:sldId id="257" r:id="rId11"/>
    <p:sldId id="259" r:id="rId12"/>
    <p:sldId id="258" r:id="rId13"/>
    <p:sldId id="261" r:id="rId14"/>
    <p:sldId id="262" r:id="rId15"/>
    <p:sldId id="263" r:id="rId16"/>
    <p:sldId id="270" r:id="rId17"/>
    <p:sldId id="271" r:id="rId18"/>
    <p:sldId id="272" r:id="rId19"/>
    <p:sldId id="273" r:id="rId20"/>
    <p:sldId id="277" r:id="rId21"/>
    <p:sldId id="276" r:id="rId22"/>
    <p:sldId id="279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714" autoAdjust="0"/>
  </p:normalViewPr>
  <p:slideViewPr>
    <p:cSldViewPr>
      <p:cViewPr>
        <p:scale>
          <a:sx n="72" d="100"/>
          <a:sy n="72" d="100"/>
        </p:scale>
        <p:origin x="-112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7CBDC-5255-40DA-819E-B28BB1D05057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E401C-9F1B-4FA9-A208-80E0B92FFEE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523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8.5.2014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643050"/>
            <a:ext cx="7545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/>
              <a:t>ALTERNATIVNA  ZANIMANJA</a:t>
            </a:r>
          </a:p>
          <a:p>
            <a:pPr algn="ctr"/>
            <a:endParaRPr lang="hr-H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6215082"/>
            <a:ext cx="28504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300" dirty="0" smtClean="0"/>
              <a:t>Razredni projekt 8.a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Desktop\image-2db6b43d95010df47d555c2084cfebf5ab4f2defddd1a485280f379e2e772e9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3071834" cy="4095779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57158" y="5714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Josip Bogdanović, učitelj</a:t>
            </a:r>
            <a:endParaRPr lang="hr-HR" dirty="0"/>
          </a:p>
        </p:txBody>
      </p:sp>
      <p:pic>
        <p:nvPicPr>
          <p:cNvPr id="1026" name="Picture 2" descr="C:\Users\Ivan\Downloads\76c6e7de418d2f25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3225407" cy="43005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85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Voli raditi s djecom i podučavati ih ono što su i njega učili.</a:t>
            </a:r>
          </a:p>
          <a:p>
            <a:pPr>
              <a:buFontTx/>
              <a:buChar char="-"/>
            </a:pPr>
            <a:r>
              <a:rPr lang="hr-HR" dirty="0" smtClean="0"/>
              <a:t>Da nije učitelj vjerovatno bih bio NOGOMETAŠ iako je mogao preuzeti tatinu firmu.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85720" y="642918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Goran Pintarić, učitelj</a:t>
            </a:r>
            <a:endParaRPr lang="hr-HR" dirty="0"/>
          </a:p>
        </p:txBody>
      </p:sp>
      <p:pic>
        <p:nvPicPr>
          <p:cNvPr id="3074" name="Picture 2" descr="C:\Users\Ivan\Desktop\DSC00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0889"/>
            <a:ext cx="3357586" cy="2232248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714348" y="1214422"/>
            <a:ext cx="7386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Uživa u prenošenju znanja učenicima te obožava</a:t>
            </a:r>
          </a:p>
          <a:p>
            <a:r>
              <a:rPr lang="hr-HR" dirty="0" smtClean="0"/>
              <a:t>  kada vidi istraživačku iskru u učeničkom oku.</a:t>
            </a:r>
          </a:p>
          <a:p>
            <a:r>
              <a:rPr lang="hr-HR" dirty="0" smtClean="0"/>
              <a:t>- Da nije učitelj bio bih ASTRONAUT ili VOZAČ VELIKOG KAMIONA.</a:t>
            </a:r>
            <a:endParaRPr lang="hr-HR" dirty="0"/>
          </a:p>
        </p:txBody>
      </p:sp>
      <p:pic>
        <p:nvPicPr>
          <p:cNvPr id="4098" name="Picture 2" descr="C:\Users\Ivan\Downloads\b08467de417142b111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852936"/>
            <a:ext cx="3176912" cy="331236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75" y="4816321"/>
            <a:ext cx="3205831" cy="1925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28596" y="57148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Marija Maja Bogetić, učiteljica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472" y="1214422"/>
            <a:ext cx="7643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Iz fore je postala učiteljica, bubnula, upisala,</a:t>
            </a:r>
          </a:p>
          <a:p>
            <a:r>
              <a:rPr lang="hr-HR" dirty="0" smtClean="0"/>
              <a:t>  riješila testove i završila.</a:t>
            </a:r>
          </a:p>
          <a:p>
            <a:r>
              <a:rPr lang="hr-HR" dirty="0" smtClean="0"/>
              <a:t>- Želja joj je biti nešto vezano za medicinu, ali 100% bila bi PJEVAČICA.</a:t>
            </a:r>
            <a:endParaRPr lang="hr-HR" dirty="0"/>
          </a:p>
        </p:txBody>
      </p:sp>
      <p:pic>
        <p:nvPicPr>
          <p:cNvPr id="1027" name="Picture 3" descr="C:\Users\Ivan\Desktop\9d9c77de415112b2a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928934"/>
            <a:ext cx="4357718" cy="3650617"/>
          </a:xfrm>
          <a:prstGeom prst="rect">
            <a:avLst/>
          </a:prstGeom>
          <a:noFill/>
        </p:spPr>
      </p:pic>
      <p:pic>
        <p:nvPicPr>
          <p:cNvPr id="6146" name="Picture 2" descr="C:\Users\Ivan\Desktop\1511188_10152101812294904_12501113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03732"/>
            <a:ext cx="2286016" cy="377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71472" y="64291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Darija Đurić, učiteljica</a:t>
            </a:r>
            <a:endParaRPr lang="hr-HR" dirty="0"/>
          </a:p>
        </p:txBody>
      </p:sp>
      <p:pic>
        <p:nvPicPr>
          <p:cNvPr id="2050" name="Picture 2" descr="C:\Users\Ivan\Downloads\9d977de41712724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71744"/>
            <a:ext cx="4338552" cy="39052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142984"/>
            <a:ext cx="7050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 Zanimanje učitelj je kreativno zanimanje i uvijek ju je to privlačilo</a:t>
            </a:r>
          </a:p>
          <a:p>
            <a:r>
              <a:rPr lang="hr-HR" dirty="0" smtClean="0"/>
              <a:t>  jer je sa djecom uvijek izazov raidti i zanimljivo je.</a:t>
            </a:r>
          </a:p>
          <a:p>
            <a:r>
              <a:rPr lang="hr-HR" dirty="0" smtClean="0"/>
              <a:t>- Da nije učiteljica bila bih PSIHOLOGINJA.</a:t>
            </a:r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F:\Projekt\DSC08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71744"/>
            <a:ext cx="2101619" cy="372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714644" cy="36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Ivan\Downloads\e7b367de418111ef1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4554143" cy="3643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7148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Marina Dražić, ravnateljica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214422"/>
            <a:ext cx="6442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Imala je osjećaj da je poziv učitelja jedan od </a:t>
            </a:r>
          </a:p>
          <a:p>
            <a:r>
              <a:rPr lang="hr-HR" dirty="0" smtClean="0"/>
              <a:t>  najljepših poziva, sada kaže da je bila u pravu.</a:t>
            </a:r>
          </a:p>
          <a:p>
            <a:pPr>
              <a:buFontTx/>
              <a:buChar char="-"/>
            </a:pPr>
            <a:r>
              <a:rPr lang="hr-HR" dirty="0" smtClean="0"/>
              <a:t>Da nije učiteljica bila bi FRIZERKA jer voli “čačkati” po kosi.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\Downloads\ebbbd7de41714202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8"/>
            <a:ext cx="2928958" cy="3100530"/>
          </a:xfrm>
          <a:prstGeom prst="rect">
            <a:avLst/>
          </a:prstGeom>
          <a:noFill/>
        </p:spPr>
      </p:pic>
      <p:pic>
        <p:nvPicPr>
          <p:cNvPr id="5123" name="Picture 3" descr="C:\Users\Ivan\Desktop\Sli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2571768" cy="3351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1435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Mirta Cerovski, učiteljica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6558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poziv učiteljice je jako kreativan, učiteljica oblikuje učenika</a:t>
            </a:r>
          </a:p>
          <a:p>
            <a:r>
              <a:rPr lang="hr-HR" dirty="0" smtClean="0"/>
              <a:t>  kao osobu, na taj poziv potaknule su ju njezine dvije učiteljice</a:t>
            </a:r>
          </a:p>
          <a:p>
            <a:r>
              <a:rPr lang="hr-HR" dirty="0" smtClean="0"/>
              <a:t>  iz osnovne škole.</a:t>
            </a:r>
          </a:p>
          <a:p>
            <a:r>
              <a:rPr lang="hr-HR" dirty="0" smtClean="0"/>
              <a:t>-Da nije učiteljica bila bi LIJEČNICA jer je to human posao</a:t>
            </a:r>
          </a:p>
          <a:p>
            <a:r>
              <a:rPr lang="hr-HR" dirty="0" smtClean="0"/>
              <a:t>  i jako </a:t>
            </a:r>
            <a:r>
              <a:rPr lang="hr-HR" dirty="0" smtClean="0"/>
              <a:t>joj</a:t>
            </a:r>
            <a:r>
              <a:rPr lang="hr-HR" dirty="0" smtClean="0"/>
              <a:t> </a:t>
            </a:r>
            <a:r>
              <a:rPr lang="hr-HR" dirty="0" smtClean="0"/>
              <a:t>se sviđaju njihove bijele </a:t>
            </a:r>
            <a:r>
              <a:rPr lang="hr-HR" dirty="0" smtClean="0"/>
              <a:t>kute i klompe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0668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Biljana Kasipović, učiteljica</a:t>
            </a:r>
            <a:endParaRPr lang="hr-HR" sz="1800" dirty="0"/>
          </a:p>
        </p:txBody>
      </p:sp>
      <p:pic>
        <p:nvPicPr>
          <p:cNvPr id="1026" name="Picture 2" descr="C:\Users\Ivan\Downloads\d149f7de5616a192cf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4286250" cy="2847975"/>
          </a:xfrm>
          <a:prstGeom prst="rect">
            <a:avLst/>
          </a:prstGeom>
          <a:noFill/>
        </p:spPr>
      </p:pic>
      <p:pic>
        <p:nvPicPr>
          <p:cNvPr id="1027" name="Picture 3" descr="F:\Projekt\IMG_04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2332428" cy="3109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357298"/>
            <a:ext cx="7494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Voli podučavati i baviti se odgojnim procesima</a:t>
            </a:r>
          </a:p>
          <a:p>
            <a:pPr>
              <a:buFontTx/>
              <a:buChar char="-"/>
            </a:pPr>
            <a:r>
              <a:rPr lang="hr-HR" dirty="0" smtClean="0"/>
              <a:t>Da nije profesorica hrv. jezika i književnosti bila bi PSIHIJATRICA zato</a:t>
            </a:r>
          </a:p>
          <a:p>
            <a:r>
              <a:rPr lang="hr-HR" dirty="0" smtClean="0"/>
              <a:t>   što se voli baviti i raditi s ljudima.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Milan Špehar, učitelj</a:t>
            </a:r>
            <a:endParaRPr lang="hr-HR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1800" dirty="0" smtClean="0"/>
              <a:t>   -zbog nedostatka financija, nije otišao studirati u Zagreb, te mu je preostala Pučka akademija u </a:t>
            </a:r>
            <a:r>
              <a:rPr lang="hr-HR" sz="1800" dirty="0" err="1" smtClean="0"/>
              <a:t>Sl</a:t>
            </a:r>
            <a:r>
              <a:rPr lang="hr-HR" sz="1800" dirty="0" smtClean="0"/>
              <a:t>. Brodu. Da je bio kolegij solo matematike upisao bi matematiku, ali je bila samo u paru sa fizikom. Tako mu je preostala Kemija-Biologija.  </a:t>
            </a:r>
            <a:endParaRPr lang="hr-HR" sz="1800" dirty="0"/>
          </a:p>
        </p:txBody>
      </p:sp>
      <p:pic>
        <p:nvPicPr>
          <p:cNvPr id="2052" name="Picture 4" descr="http://d.wapday.com:8080/animation/ccontennt/11129-f/professor_of_chemistry.gif?__sid=Y05XWWD&amp;lang=h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409672" cy="3233761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00034" y="2357430"/>
            <a:ext cx="852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-da nije profesor bio bi INŽENJER KEMIJE, jer su ga oduvijek privlačile prirodne</a:t>
            </a:r>
          </a:p>
          <a:p>
            <a:r>
              <a:rPr lang="hr-HR" dirty="0" smtClean="0"/>
              <a:t>  znanosti.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668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Ines Ištoković, učiteljica</a:t>
            </a:r>
            <a:endParaRPr lang="hr-HR" sz="1800" dirty="0"/>
          </a:p>
        </p:txBody>
      </p:sp>
      <p:pic>
        <p:nvPicPr>
          <p:cNvPr id="29698" name="Picture 2" descr="F:\Projekt\image-d02be13c484d0f9befe465b299287904f69af14784f86f59bd22819d401585e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000396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7261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Nikada nije pomislila da bi bila učiteljica, ali je sada sretna zbog toga</a:t>
            </a:r>
          </a:p>
          <a:p>
            <a:r>
              <a:rPr lang="hr-HR" dirty="0" smtClean="0"/>
              <a:t>  što može svašta pružiti učenicima kao i oni njoj.</a:t>
            </a:r>
          </a:p>
          <a:p>
            <a:r>
              <a:rPr lang="hr-HR" dirty="0" smtClean="0"/>
              <a:t>- Da nije učiteljica imala bi svoju galeriju i vodila likovne radionice.</a:t>
            </a:r>
            <a:endParaRPr lang="hr-HR" dirty="0"/>
          </a:p>
        </p:txBody>
      </p:sp>
      <p:pic>
        <p:nvPicPr>
          <p:cNvPr id="1027" name="Picture 3" descr="C:\Users\Osnovna škola\Desktop\b90557de58bf83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357430"/>
            <a:ext cx="2563825" cy="412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Mirjana Đurašinović, učiteljica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69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Voli raditi s djecom jer je to kreativno zanimanje.</a:t>
            </a:r>
          </a:p>
          <a:p>
            <a:pPr>
              <a:buFontTx/>
              <a:buChar char="-"/>
            </a:pPr>
            <a:r>
              <a:rPr lang="hr-HR" dirty="0" smtClean="0"/>
              <a:t>Da nije učiteljica bavila bi se UZGOJEM CVIJEĆA u nekom ogromnom plasteniku.</a:t>
            </a:r>
            <a:endParaRPr lang="hr-HR" dirty="0"/>
          </a:p>
        </p:txBody>
      </p:sp>
      <p:pic>
        <p:nvPicPr>
          <p:cNvPr id="1026" name="Picture 2" descr="F:\Projekt\10264615_663792420324447_155737366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74707"/>
            <a:ext cx="2857520" cy="3130084"/>
          </a:xfrm>
          <a:prstGeom prst="rect">
            <a:avLst/>
          </a:prstGeom>
          <a:noFill/>
        </p:spPr>
      </p:pic>
      <p:pic>
        <p:nvPicPr>
          <p:cNvPr id="2051" name="Picture 3" descr="C:\Users\Osnovna škola\Desktop\124427de58b151f1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1468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</a:t>
            </a:r>
            <a:r>
              <a:rPr lang="hr-HR" b="1" dirty="0" smtClean="0"/>
              <a:t>odabrati pravo zanimanje ili poziv </a:t>
            </a:r>
            <a:r>
              <a:rPr lang="hr-HR" dirty="0" smtClean="0"/>
              <a:t>u budućem životu budući da se mi osmaši sada nalazimo na velikoj životnoj prekretnici kada moramo odabrati pravu srednju školu s kojom ćemo biti zadovoljni i sretni cijeli život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Atraktivna zanimanja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-vizažist, kozmetičar</a:t>
            </a:r>
          </a:p>
          <a:p>
            <a:pPr>
              <a:buNone/>
            </a:pPr>
            <a:r>
              <a:rPr lang="hr-HR" dirty="0" smtClean="0"/>
              <a:t>-pediker, frizer</a:t>
            </a:r>
          </a:p>
          <a:p>
            <a:pPr>
              <a:buNone/>
            </a:pPr>
            <a:r>
              <a:rPr lang="hr-HR" dirty="0" smtClean="0"/>
              <a:t>-knjigovođa, maser</a:t>
            </a:r>
          </a:p>
          <a:p>
            <a:pPr>
              <a:buNone/>
            </a:pPr>
            <a:r>
              <a:rPr lang="hr-HR" dirty="0" smtClean="0"/>
              <a:t>-njegovatelj starijih i nemoćnih osoba</a:t>
            </a:r>
            <a:endParaRPr lang="hr-HR" dirty="0"/>
          </a:p>
        </p:txBody>
      </p:sp>
      <p:pic>
        <p:nvPicPr>
          <p:cNvPr id="4" name="Picture 3" descr="njegovatelj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256"/>
            <a:ext cx="3214710" cy="2286016"/>
          </a:xfrm>
          <a:prstGeom prst="rect">
            <a:avLst/>
          </a:prstGeom>
        </p:spPr>
      </p:pic>
      <p:pic>
        <p:nvPicPr>
          <p:cNvPr id="5" name="Picture 4" descr="ma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142984"/>
            <a:ext cx="2466975" cy="1847850"/>
          </a:xfrm>
          <a:prstGeom prst="rect">
            <a:avLst/>
          </a:prstGeom>
        </p:spPr>
      </p:pic>
      <p:pic>
        <p:nvPicPr>
          <p:cNvPr id="6" name="Picture 5" descr="pedi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57694"/>
            <a:ext cx="2990854" cy="20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Dragi učenici/ce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-odaberite  pravo zanimanje koje će vas usrećiti i činiti zadovoljnim do kraja života</a:t>
            </a:r>
          </a:p>
          <a:p>
            <a:pPr algn="ctr">
              <a:buNone/>
            </a:pPr>
            <a:r>
              <a:rPr lang="hr-HR" i="1" dirty="0" smtClean="0"/>
              <a:t>Kad volite posao, svaki je dan blagdan</a:t>
            </a:r>
          </a:p>
          <a:p>
            <a:pPr algn="ctr">
              <a:buNone/>
            </a:pPr>
            <a:r>
              <a:rPr lang="hr-HR" i="1" dirty="0" smtClean="0"/>
              <a:t>Bez obzira kakvim se poslovima bavili, ako u njemu ne uživate, nemojte ga ni raditi</a:t>
            </a:r>
            <a:endParaRPr lang="hr-HR" i="1" dirty="0"/>
          </a:p>
        </p:txBody>
      </p:sp>
      <p:pic>
        <p:nvPicPr>
          <p:cNvPr id="4" name="Picture 3" descr="z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500570"/>
            <a:ext cx="328614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Za vas istražili i pripremili učenici 8. </a:t>
            </a:r>
            <a:r>
              <a:rPr lang="hr-HR" smtClean="0"/>
              <a:t>a razreda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zanimanje</a:t>
            </a:r>
          </a:p>
          <a:p>
            <a:r>
              <a:rPr lang="hr-HR" dirty="0" smtClean="0"/>
              <a:t>podjela zanimanja</a:t>
            </a:r>
          </a:p>
          <a:p>
            <a:r>
              <a:rPr lang="hr-HR" dirty="0" smtClean="0"/>
              <a:t>tražena zanimanja</a:t>
            </a:r>
            <a:endParaRPr lang="hr-HR" dirty="0"/>
          </a:p>
          <a:p>
            <a:r>
              <a:rPr lang="hr-HR" dirty="0" smtClean="0"/>
              <a:t>zanimanja u kojima ima veliki broj zaposlenih</a:t>
            </a:r>
          </a:p>
          <a:p>
            <a:r>
              <a:rPr lang="hr-HR" dirty="0" smtClean="0"/>
              <a:t>alternativna zanimanja naših učitelja</a:t>
            </a:r>
          </a:p>
          <a:p>
            <a:r>
              <a:rPr lang="hr-HR" dirty="0" smtClean="0"/>
              <a:t>atraktivna zanimanja danas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txBody>
          <a:bodyPr/>
          <a:lstStyle/>
          <a:p>
            <a:r>
              <a:rPr lang="hr-HR" dirty="0" smtClean="0"/>
              <a:t>Što je zanimanje?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>
            <a:normAutofit/>
          </a:bodyPr>
          <a:lstStyle/>
          <a:p>
            <a:r>
              <a:rPr lang="hr-HR" b="1" dirty="0" smtClean="0"/>
              <a:t>- </a:t>
            </a:r>
            <a:r>
              <a:rPr lang="vi-VN" b="1" dirty="0" smtClean="0"/>
              <a:t>skup poslova i radnih zadaća (radnih mjesta) koji su svojim sadržajem i vrstom organizacijski i tehnološki toliko srodni i međusobno povezani da ih obavlja jedan izvršitelj koji posjeduje odgovarajuća znanja, sposobnosti i vještine</a:t>
            </a:r>
            <a:r>
              <a:rPr lang="vi-VN" dirty="0" smtClean="0"/>
              <a:t>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Kako dijelimo zanimanja </a:t>
            </a:r>
            <a:r>
              <a:rPr lang="hr-HR" dirty="0" err="1" smtClean="0"/>
              <a:t>tj</a:t>
            </a:r>
            <a:r>
              <a:rPr lang="hr-HR" dirty="0" smtClean="0"/>
              <a:t>. djelatnosti?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49424"/>
            <a:ext cx="8401080" cy="4325112"/>
          </a:xfrm>
        </p:spPr>
        <p:txBody>
          <a:bodyPr/>
          <a:lstStyle/>
          <a:p>
            <a:r>
              <a:rPr lang="hr-HR" dirty="0" smtClean="0"/>
              <a:t>Primarne (poljoprivreda, ribarstvo i šumarstvo)</a:t>
            </a:r>
          </a:p>
          <a:p>
            <a:r>
              <a:rPr lang="hr-HR" dirty="0" smtClean="0"/>
              <a:t>Sekundarne (industrija, graditeljstvo i rudarstvo)</a:t>
            </a:r>
          </a:p>
          <a:p>
            <a:r>
              <a:rPr lang="hr-HR" dirty="0" smtClean="0"/>
              <a:t>Tercijarne – uslužne (promet, trgovina, turizam)</a:t>
            </a:r>
          </a:p>
          <a:p>
            <a:r>
              <a:rPr lang="hr-HR" dirty="0" smtClean="0"/>
              <a:t>Kvartarne (školstvo, zdravstvo, znanost)</a:t>
            </a:r>
          </a:p>
          <a:p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Tražena zanimanja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Slastičar                        </a:t>
            </a:r>
          </a:p>
          <a:p>
            <a:r>
              <a:rPr lang="hr-HR" dirty="0" smtClean="0"/>
              <a:t>Mesar</a:t>
            </a:r>
          </a:p>
          <a:p>
            <a:r>
              <a:rPr lang="hr-HR" dirty="0" smtClean="0"/>
              <a:t>Pekar</a:t>
            </a:r>
          </a:p>
          <a:p>
            <a:r>
              <a:rPr lang="hr-HR" dirty="0" smtClean="0"/>
              <a:t>Tesar</a:t>
            </a:r>
          </a:p>
          <a:p>
            <a:r>
              <a:rPr lang="hr-HR" dirty="0" smtClean="0"/>
              <a:t>Zidar</a:t>
            </a:r>
          </a:p>
          <a:p>
            <a:r>
              <a:rPr lang="hr-HR" dirty="0" smtClean="0"/>
              <a:t>Frizer</a:t>
            </a:r>
          </a:p>
          <a:p>
            <a:r>
              <a:rPr lang="hr-HR" dirty="0" smtClean="0"/>
              <a:t>Fotograf</a:t>
            </a:r>
          </a:p>
          <a:p>
            <a:r>
              <a:rPr lang="hr-HR" dirty="0" smtClean="0"/>
              <a:t>Automehaničar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5" name="Picture 4" descr="automehanicar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928670"/>
            <a:ext cx="3571900" cy="2714644"/>
          </a:xfrm>
          <a:prstGeom prst="rect">
            <a:avLst/>
          </a:prstGeom>
        </p:spPr>
      </p:pic>
      <p:pic>
        <p:nvPicPr>
          <p:cNvPr id="6" name="Picture 5" descr="pe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857628"/>
            <a:ext cx="2628900" cy="1743075"/>
          </a:xfrm>
          <a:prstGeom prst="rect">
            <a:avLst/>
          </a:prstGeom>
        </p:spPr>
      </p:pic>
      <p:pic>
        <p:nvPicPr>
          <p:cNvPr id="7" name="Picture 6" descr="slastič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000504"/>
            <a:ext cx="3683000" cy="2679684"/>
          </a:xfrm>
          <a:prstGeom prst="rect">
            <a:avLst/>
          </a:prstGeom>
        </p:spPr>
      </p:pic>
      <p:pic>
        <p:nvPicPr>
          <p:cNvPr id="8" name="Picture 7" descr="friz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071678"/>
            <a:ext cx="192882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Zanimanja u kojima ima veliki broj zaposlenih su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4325112"/>
          </a:xfrm>
        </p:spPr>
        <p:txBody>
          <a:bodyPr/>
          <a:lstStyle/>
          <a:p>
            <a:r>
              <a:rPr lang="hr-HR" dirty="0" smtClean="0"/>
              <a:t>uredski službenik</a:t>
            </a:r>
          </a:p>
          <a:p>
            <a:r>
              <a:rPr lang="hr-HR" dirty="0" smtClean="0"/>
              <a:t>trgovac</a:t>
            </a:r>
          </a:p>
          <a:p>
            <a:r>
              <a:rPr lang="hr-HR" dirty="0" smtClean="0"/>
              <a:t>kuhari</a:t>
            </a:r>
          </a:p>
          <a:p>
            <a:r>
              <a:rPr lang="hr-HR" dirty="0" smtClean="0"/>
              <a:t>konobar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030" name="AutoShape 6" descr="data:image/jpeg;base64,/9j/4AAQSkZJRgABAQAAAQABAAD/2wCEAAkGBxQTEhUUExQWFhUXGBwaGRgYFxgXFxgXGBcXHBgXFxwYHCggGBwlHBgUITEhJSksLi4uHB8zODMsNygtLiwBCgoKDg0OGxAQGywkICQsLCwsNDQsLCwsLCwsLCwsLCwsLCwsLCwsLCwsLCwsLCwsLCwsLCwsLCwsLCwsLCwsLP/AABEIALcBEwMBIgACEQEDEQH/xAAcAAABBAMBAAAAAAAAAAAAAAAFAwQGBwABAgj/xABEEAACAQIDBAcEBwUHBAMAAAABAhEAAwQSIQUxQVEGEyJhcYGRMqGxwQcUQlJi0fAjcoKS4RUWM0OisvEXJFPCY4PS/8QAGQEAAwEBAQAAAAAAAAAAAAAAAgMEAQAF/8QALhEAAgICAgAGAQIFBQAAAAAAAAECEQMhEjEEEyIyQVFhsfAjUoHR4UJxkaHx/9oADAMBAAIRAxEAPwC3NstFl+8R61VewsLJtnizkehX86svb93QL4k+hioH0WUZ7E/ff/1rzPEM9Dw2kyZJ0ftdZ1sdvnJp7/Z4p4tdUeO4qkxEnydsiXSfo8rWmeTKAsIPdxplg7n7REjs9XM+ED51MNpAdU8/dPwoVsnZKlLdwzmyR5GKV1lixyleJoEbfcomZd66jyNB9rbYuNldeypSSO+pzjdipdBVpg8qi3SbY/VgKgJXKfKKbPJLnroHGo8afZCcFtm99XuPnOZWMju4e6lcXavvhuuIld55jvodbQqzWh/mmI76sTZ9hUsPYucUOniINNuLVs58oukVXhenOJsjLmkDdNOV+k6/xA9Kiu0LGUmedDyKZFL4Fzk06J6PpOu8VWuv+pTneq1XxFaK0f8AUVf4ROV6aJqSiya6s9MkDBggBB3ioFlreSt39ncvwT690os3XZ7gExSK7aw5IlRHGoPlrCtZv7N5L6LAXpNbSVtwF4U7bpNaI9vWq0e3MVi2625fZlr6LHs7fQzmuAac6Q/t0ffFV7krYWt5P7MtfRYR2yv/AJB60k22F++Khdspyrstb+7Xc2daJwvS4roHPkTSv99n4XH/AJj+dQDOnKlBdTlQNL6OsnydPbo3Xn/mNKL9It8f5ze78qguHwatzpydinLoGJ4QCaHjE6yYXPpHvNozz5D5U7wv0iRvYVXljYF4n/CuR+6aI/3Zuf8AiufymscYIyyfp9J0cV9P60r/ANVTzX0P51Wl3YhT20dfFTTO7glHP0NElH4OLXP0qn8Hofzrk/Sq34PQ/nVQiys6k0qbCadqt4owtf8A6rN+D0P51lVScNb+9WVlROPTG0mlif1uNQro2dbJ5XG/9amuMX9eRqv9j4jKo5hmPwqTxUdaL/DO0WsrV1moFsrbAuKDx4+NEvrIpUMmgZY2mJbcxIW03NtB5082bHVJ+6PhUR6VYk57Oukt65aP7Fxoa0mu4AelZy45NmuH8PQYpO5bDbxNMNp7asYdc1+6ltTuLMBJ5DnUdvfSfs5WC9fmk71Rio8TEelPvl0hNNEnubLtEyUWRxgVDekml4gcB8alezttWMRb62zdW4nNTMHkeR7qgm1MZ1l524THpWQgpviGpyh6iq+kVhlZsw1mfWgBavVWxtm2zYTMiklQTI5iqA+k/AJZ2hdVAApCtA4EjX4U7HPfGgcivZE81amtVlUCDc1hNarK443NbrQrK447PCtGa6PCnFhwN4rLOCmyOjF++mdLTFT9rcKfL0IvHSCPKaNYH6TVwuDt2bNkPdAglvYXv01Y92nyqKYj6QNoMSfrESZhbdoAdw7EgVkeT7BcgsnQdh7ZI8qf2ehCASQ59aYdF/pNv2roGMi/ZOh7Kh0/GpA7Xep8oq4bW3cK6BkZWUiQRJBFdKVGxbfwVavRmyPsGlxsO0P8upze2hhRy/lb8qF4zbFjgv8ApruaN9X0A8KiWTOQeYola6RcFRPSknxKXZAER3ChIxFtWIMAjyouzvT8okn9uXOCr6Vr+3b33V9KieF25mJA4GKL3cQQk8a7RnFD+/ta62hRfSg+LYbyi+lJ4faTM6qeJpz0gWEPhXcl8GqCBVzDqwnqxFJ3NkWyslAKD4TpAV7A11ipQ8m2Cd8UV2gaSGNnogjKGkCeETWUIu3WBIDEeZrKn/ifzf8AQdI9DYwa/rkaqW1cIzdx+etW7it/65GqeDwW/XGhzK2VeGdINdFVZ7wQOyhlMlYmQNN4Iqb7G2VdtFjdvte+6CqqFHkNT31DOhDf92vg3yqzIpmHFGra2J8Tklyq9EG6d3MvUkfePwpHoniWd3EkAIT5g76U+kTdZ/ePwof0RYk3sup6popPlxlkVofzccLorrpttC9iLzNcnko1hRwAncPjUTc1eW29i23woBGuUsG4zVMYnAXA0FTv8t9XS4x0iBRk1bFNg7dvYS5mtOVDaOvBl4yOY4HeKtzZyftFS5KgwdeIOunOqjxmACoIktIGnfwFXP8ASIctiwcpQwogwGHZ3GCRPgamye249lGKLUuMifXdq27dosWAVR8K809K9qnFYq7e4M3Z/dGg/Onm19o3Wt5Tccqd4nSo61KwY2tsPM0tI4rVdGtVUTmqyt1sVxhqt1sCtgVhp0eFK21JrFXdTvDQNDuMkR3TP5Vy2a0Nr+FyjX2j3UKuipjY2R1yhySBMa93Ed1C+kWyVtIrLxJmtUldHSxvjy+CPVJehnSc4R8rybDntCJyH76+6RxHfFRtVJMDfT/F7OypmBmPa/pXTSa4sHHyXqj8FjXNpl7kAaUM2piSGImKzoMUe0GZmZ7fZKiBC/ZJ0MiNJ7qd7d6LXbr9baHWI3CQrDhqDEieR8qTjxuI/LkUqaEdgXWL750pn0jZc550Y6PdFMTbuZiuURrmYd3Ik0vt3oLevOWS5bWeZb5LVCWidsrrB4vLcAG6fnVlX1m2D3VD8b9HeNtmVVLv7jx7rmX3UWtX79m3lxFm4sDVipK/zCV99dx0wU2mglsjZxe4rab6b/SFjepXJPaNNW2mbRW4rHKASRO/Sojt7arYu/m56AUEY6Gzk0OthYVcvWMdTuqxLuFiwp5j5VG8N0f7CweGuvOpliLcYcLyUfCjxq2wcjqKor2+vaPjWUpfHaPjW6WGehcVv/XI1TlxJnzq5MVv/XI1Tl1onx/Ol5ex+D2h3oMv/dp+63wFWbebKpP61NVl0DM4tB+FvgKsvHj9kw4/lrT8HtJ/E+8GbQsW2g3EVo3SAYnlNawiAnLAAg6AQAI0pC/czdX3/GaeYD2nP4oHlv8AlVNJIltvsjHS0jD2MhBhREiNFnQwTrGkxVUY+4AAxMBtV/EOYqxNrdKcNjDibVszdtFsgYROUhSyfeHv7qhvTzFI962BrltqpAG5tS0j7OpqTLHZ6OGfoGfRTBC/ibWb/DR1d54hToNOZjTlNWL9K10GzbYGQW3jwNRXophMltmj2j7hUmOFS9b6u6uYe8HmDwNZx9NAt1Kyo9o4kRE0IOIo70z6M3cLcLavZY9l43fhfkfjUbooxpCJzbY6QzurvIaQwp1p5WM2O0JZa3kNdzWprjaOctbitzWTXHCubQVIOhNqzdvmzeBIdT1esftFIOXwZQw8hUcdt1bw95kdXQwyEMp5MpkH1Arjb2WztnCwiLbTKq6ADx99RHbmHVmCtBI4UUubYu4zDMyMLTrBaNZXQNln2dSOenGuMDsJVLXBcRlA9kTMxvOYkz50lr5srTtVWiDYvB9VcDqJUHUUTVQQeIb5767x3tHxpAtAou0AkoN10GehyZcUoGgKOCBujQ/ECrGweg8DUE6FoJe6eAyL3kkFo8AF9anOAacw46H1mP8AaadjTaJsrSegihpcLTe0NQOfypw5gN3VRGJLKWzEWaAbUuGWJ3bgOFHFfUcju8aFbRtSrHk1dNaCxy2Vr0o2C4RnsyVGrIN6jjl+8vw76i2yUXtOxiBp41cnhVedNejmWb9kdg63EH2TxcfhPEcPDcjobJXtD36P9oNcvHrG7AXieM/lU229j7Yt9kg1SNm+yggEiaPDEO9oAPEc6OHyLnuh7cxEkmtUJVbke3WUmh1nqPFfr0NU3dGp/XOrkxfH9cDUF6GdG+vc3ro/ZIYA++w1j90aTz3c6GUeUqHY5qMLYR6FbCazbOKcQSsIvHISCWPKQNKP7UxmUhgZVt/cR+YpxtrEMqDL7J0NR5S1w5AN/u76rhFRRHkm5SsdYPXquQc/KnRbIwXvYnzYRXH1UW4VdwafUa+8VramjhuY/KjVMB60Q7a/Qix9euYlcwZoeA2ULcO9ljnBMHTfUUxmxsQ2N0GdJJLHf7Pskc53EaacKtm9DOQd5QEd+U6j0NBsLal5IiT2idOOtY4Jmxm10CcLgDbARozLv8d5980+wtvSa7vX1ztLLJniN5rLbQgA3lo92vyqek2yq2oo6xNtGRhcUMhGoIkEd4qg9vWbaYi6lqerDkLOsc18jI8qvTaT6RwHvP5VSO3MAVxF4H77HyY5h7iK7rQMlasZYWl5rhEiuoNCzlpG5rK5mt1hpuspxhsGzsBunnWmwvbKgzHGuNpiLik6WuWe+k2AFaY0TLoncyoDvBkEc1On9fKimF6O4m6Gv2VZVXcSI6wHflG949O/ln0T27eIuOrqCtlAYO4szACRxEZ/dVwRvHLSO6jWKL2c/ESjpFC7VwhQAuIck6RGYc4+zQzaFtUVc122pOuUNmccpVZIJ0iYq6/7FsLe6zqwWB0LEsB4BjAqr+n/ANHtyxea5hlNyzcYkKIDW2YnsHmuuh8juk95VAyz30Q/EbWbNb6slRa9gccx1ZmE7yZ05QKtfoLtA4gM5421071Jn3saW6NdGbTYW2l2yrMoIOdQ0cJEjfFSDZOzUsFURFUQwIAAHdAHeJp0YUIlOxzYXVfH5GlY9oc60vZnu18gdfdWMYmjFsHI8qV4jUeW+ulh0b8RHrGtNsQxDyOc0icR1bqT7BYeRJ3Hx+NCn9htDZF4cqSKgyCJBkEHcQd4NEb1iLncabXFCkzS3EaplT9LOj/1a5mWepc9n8J35D8jy8KH7woG7uq2dp4e3fRrbiVYQfkRyI31VG1NnXMLcKN/C0aOOY90jhS9mtIepZEbzWUK+tNzrKDiwuSPWt5ZaOf5U12riRh1CW4AjRQAAPIUSsrqW5bvGovtgEsc2/nzFPxx22LnLpDW9tC5c0J9N1SDZeDFtZPtEa93dQXZ9sFh4+tSRTpRyYCGdwSxHIfOm+1B2PSn1hJdj+EfE0htBew1Diegsi9QDx90g2mG8aeRBB9xrp7YKMW10g/vaQfga5vrIArTGEYd6j0kz8KbLpgx7QLvYa2i5ggnThrvrduSyRzY+UCu8SZWKZ7BebxWdyn4rU8Iq1RTJvi7HG0V1j3Df4k1X3Tu2Fu2zGpSD4qf6+6rHxQMnLH73Hy5VGdvbIt4gKGui0EJAYiZnePdS8rptsLH0irb+jUpaephiOh6CMuKRv4Tp376y30Pt51LYlCo3gKQSPWk+bD7C4SsDbM2BcxOqK0DiBpRrDdAXMZiy67yKsTBY+xaRUQqoA0ERT3+0rLWmZrqCOHE1jnG16g0tP0kI2vYt2EWXUQI1G+gnR3ZiuXvZ4DEgAijvSK2t+Ar2hH3tT+t9b2Rikw8Ya84L6kQsLruAPhVPmY5PRIll+UyFba2ZcN1urQso4qNKBYvDOolkZRzIq68PtC1aULEzvNMts27GIsMgIDHdOkUp5YXpj+EmtgD6EMGzX8RcBhFtBG7y7Sg9bbGfLjVwLe1B57/ABqH/Rh0YOCsXXuQXvMCCDobQHY04HMXM8RFSbrAxIHEyPHiKrxrVkeR7o3jUhvGlcTYF61B4j313dXOvfXOCeAV8/z+VGADtkNvB9odlu88G8xWsbeCPmYwI08QdR411tNOruC4Nx0b5H1iubyC4hG/SR5b663WjqVjTE7VBYrbQuTzkAiPXlyruxeJSSCNNZ3yN80+w6KFXKAJA3D1phijlZxz1H68QaGKktyYT4vSQzvidaSKyI4Usu6K5C1wRpcTqFIOaNDpBj4HjSP1EvLHnpPDvrnGKY038PGjOEw5CqGIZgBJMaNGvcNeVF2BddAh8DH/AAT8BQjbuykv2nSJMdnQjKwmG/XCakmLxFsmGOondr76BYq5qQCSvfvilzVDIOyl3UgkHQjQjkRvFaqU7e6M3Ll+46EBWIPnlEn1k1lJtDOEj041tjbOUwZ0qG4yS5zNPidalG03ZQNdI1G6oVtl2y3DaEuB2R3kxPzqhaViu5UJ4DaWbHJZU6IrFv3oEDyB99Ta2+lVd0P2fdtYvPdUqCrdokbzHf41LelPSM4Sx1qILkmIzQBoSCY4aUtStNsbPG1JJEmsNCse+P160hfIJI8qbbKxTts+1dugB7ltbhA0AL9oL5AikLN7Mo5xR41oVkewfdESOXyrjGuAAOZPugfnSuOvKupDEkxCideZ5DvqOY/FXHYmIG4DkKOT1R2NW7H1zcTNM9gAG+xB+x8SPypjcQkak+tL9GEPXnkUI9CD8qCKVobL2sOY0GCBoKju2esXDu1rRhGXdqSwnf3TUnv2wJmahvTHGN1FzLK5QCPIj5UvPE3BJNEXuXMad7H/AE/IVOOhdpbdnNfuK1xjMEjsjlVbbP2u7GGg9/Gj2z8U3WJk1YkACJme6pNxfSLOEZx02Wa920RpcQHuIJFDtq7RRLbRFwgaKCqknzihr/WGxy21AULB7I7OSNSfhUd21ffrn6w9oE+k6R3RRuTi2wVjU0lf5G93APimZxbuDTRTEDvlT8ad7PwfV4m314XOLIMTpmkCe/SivRrZzvbuOHyBwVU7517WnLvp+tpHdW6jrHzZCzbgqpJOvfpRQTdNi5RjFtR/qPmvWLgy5kgc4pzgdkW7gzGDbBjQDU8dRy+dBNndFL9+4lx0VLBbtFWA7KzOUTOpGWe+eFTq86IgS2AqqICgQAO6ixY3J3JAZpxikosb43EwAFGgEDuHADuoW19t4Ue+kr91p9r3xSNwQO02/drvPdzqqySg/svaAuAqYzjeBy4EU5jtA+tV29zEC6LiIyBfZniOObnPL/mppsnaQvLJBVxoynge7mO+hhPk6GZMLgk/2gjfth0KnwoBhrpt3Cp/XfRwvQ3a+FzAOvtD3ijYpfQ6tEFdNwOncDrHrNM9pp7J8vmPnXWy7oP8Q94/RpXGpKHu19P6TXPaMWmC1FdBa2KWs28x95PKsQTYilqXXxn01p7iFDLCntCTHPnXfVKBK+1GlCXxJGo30XQPYxxGKIEBRQ/E3SdToBTnF3zJJ40Ju3GuXAm5d58N/wAKRJleLHyYocbY45p41lQXbe2WN+4VMLmgeA0+VZUrxoq8+KJ9tDphduXeqB7TNCniZ3CRXN/pcbJyEZyN5mOO7druqIYTFdXiOsU5gCSpAmJBEx3TTK/dLMS280ak+zqj9E3PTn/4/wDV/Su16Y229pSPQ1AC1c5qLkwvMPQWG6Z4PEqtmyzZiAArIViBz3cOdIC5DQKqDoji+rxNpuTLPhmE+4mrbxSQ58aoxStM8/PjUWq+Rh0k2rawqIz6teuLbXuDMMzeAGvpXLjnVS/SJtz6ziiFP7OzKL3me2w8xHkKsvYmM67D2rnF0BP70dr3g0fK3QtRpDt7Iiu9j2wt3+FvlXDmBXWwrk327kPvZaytoK/Swvjd1V705vBcPcHEwB5sPlNT7Fvw41Vv0kXtbVudWYk+WgnzagzdoLD7WC+jPR1rwN1blsqsZ1ls47oC7yJq2cFsXC2nD2bUOo0MsYkd/HWoV0Y6IOuHLdYVutcVhlnLlQ7m4mZPCrHxWMCossJEGAYJI3iOPfQRilthOTqkIYbZhAYs5lhqx0YLv38ONInZmCYAuLdzNoruymdToDx1BqIdL+mL3A9u2jquqaiesBEHTdHAc6gljBXhvt3QQAE35YmZ5DU7udA2m+juXFXZejWbVlFyhQv2QpEeWtOU2eAIaVBE5eJniSdx/WlMuhOAv2MMv1sjrDqEhc1teAcje/E8t2tE8RenjTsadeoDJJf6RO9iQqhFEKBAE7gKHX8SeWlKX74HI0OxGKk0UpJIGEG2ba6x3CfKT5U4OBVmRjmJWTJkbxEfrlQrFYtUQuWcdytE0hhukWTdP8TTU7zIqWBhy5h3kxMHStLhnRFfdkBJB8DO7yofb6TsyswUQvHn4Ule2/cu2bgIAXLwHM/81nmW9GrDXYc2RtZb6Zl0YaMOR/Lkafh9Kq7o1jjauXbsnKAAw56k+ZAVo8e+rFs3swBUyCJHeDuIquEuSJc+Ly5a6EMUrIc1sA6gkHTxjv8A14lmEjuI+NMWk8DSW09rjD2S5EkaAbu4fKuk1FWxcYubpdjPrQBqQIO8kAepojbvBAACJOp4g1X+0hfvS5BtoomDIGvjxNMui22boum1q9sydT7Ecp4HQR/WkRz26opyeG4xuywL+OC8fCg1/aG+BXTW82p402xThdBvopSsCMUhpcuFjrSO0L3VWbjj2lQgH5+VLIh/M11fQZYIkboPEHQg0q9j1oqwLOtZR3FbCdXZUUsoPZPcdRv5bqyhsziJDZKcLj+4/IU4GFITKbuYAyJG73mkUelWbStZWox+EcY7Z5tpbcspW4CRE6ZTBBkb6YzRzFHNgLZ/8d5l8mAI+NAZoEKlod7PeHFWf9IPSBcLgkKtOIxCDJG9VKjNc8p076qnDtDL4imm37rteOdmaAAskmFA0UTuA10pmOXFsTmjcU/oG1aX0aY3NhTb42nI/hbtD35qq2pL0B2oLOJCsYS6MhPANvQnz086OL2JLTvPpSvR8ftH/c+LD8qa4nSnnRy3/iN4D4k/KmxdyOmqiwlcI1nU7+Wnl+taHLsvD3jnuWrblT2S4Gkd53bid9LbavOkhbeYzlLSRwkgEKQRoePClExjJZV1tghF9kfbkqSdwn7VDk91HY/bZq9j7dpWZioXcIIJJgwFlh3+lQ/bnSZbRtuUVwytPbjJu00kMcsnLPnSv0gXFvJk6whwe1Kq2RRmzJ2IBKswHPQyTUV2Z0PxFwoWWE4Nd7CheaqdSY9TGtLcktMxqTbo7w+2r1/EW7WBsSQZUQWLajtNqMijTWYG+auXZmxbdgK7gNeAEsCxQNxyAnnuJE+FQnZeNTBM/wBWYS0ZmIBzAfZMjsL3AjzOtSjCbY+sW8+gO4gbgRv3+R866GSMnYcsOSEUgliMSveaG4nFTurm4SaY43ELaXM5ge8nkKKU2dDGrOmad5AHM7hSOIa1m7L29w1a4f8Aao09aTTpCoUFVB7zv86aX+lpDEBBNRzy8tIuhh49j3aewhetgZ3Xj7Mj86AnYahiWu5o4BXB04HSml/bssRLseMuxA7omusJtx4Kqco4gaA13NfRvB/zBS/dRbeUQB4iaRxdwLhjHE/Af1qL7RvIzSw7R46UvexYGGVNd5851o8dWY0L2BlwpPG4x89QoHuepp0PuZbK2maXQdocUzEkL3kbj5VGrFoB8JbO4EOf/rXrCPPtCjPR1j9cIHFGz/w5RP8AMF9TT4NqYvNHnjf/ACSLaGGf20Zj+GQB3RpzPGontfbd22x6ywUK7mImNNMpO7fvFTDHMSMq89d0RrHypjinL3JzTmMmdApmCo03Dvp84OXTIceVQ7SZXO0OkV67KlYBjSIOu6OczUq6LbDVLcMO28FuYPBfKfWaKX86PwK90jTSI5nf6jze7LWBPOsx4Unb2dl8Q5RSSoQubMKqYPx18qDYjCke17uP5VL7rA0Bxqa0U4KhePI7oGKsCuLyyKcOKQvHSp2ilPYwFw1lcvvrKGxhC0alwdKaKaXRqwfFhLBdrB4lfuujj0IPwFAJo/sAz9YT71qfNWH50Ae2w3qR4gigXbBkYGqQ4LoTfx1zOoNu1k/xSsqWB9lRILcdRppQXZeDa/et2U9q4wXwHFvISfKrz2TtJVTqVHZtZUX93ICPnTMcbYnI/TRX+H+i+2jBrt264BBKiw4DAHUEqZAPMGpFheimy2JAwwBAkgm8NN32mo5tHHrny9a1sgZiVKxHfmBFc4baKssi+XH4lQj3KKKbr9/5Mxwvf7/Qc/V7aqAltSANNQ27dObWm208Qttcz27QURJIGhPKJJPh7qbvYtu3+Ii9yWlUnzM04bZinS47zJjLEZZITh93LSHklWihY4Jq/wBDrC4kX1LoyEAEkgajjB13+NMsbime8qLaMSZJDBUVVEEtERIg99EMJgEtEMrmDIIc692XSI/pXe0FBAI1g6iTuOhgenvpin6d9inBOWvaRfH4vDYQEqBdxDTNwwYJMyu/Lz0150F2rtxrzdlpER+uVEtu4ZRkzYe2hDBtw7ROmQRqZII5UAxOJS3cVWKoWIG6QuZoJgfZUHU1PJ2y+MYxViGMxQHtGD67o7RA1AMjzqY9ExhwClnEi8xOdgBlI3DRTrG4VXfSZerZoYHMQYkNugbxAOoOkcPOmOH2gyAslx0uKpAZTkJE+yMu7xGvvp2PivUQZpTcnDVfBeZThGv631p9mwQWK3BuZcvZMwDEyNNTUJ+jLEYq8917ty6yKcp6wkjPpoMwJDLGoEe0JqwMTbSAXZhH42AmOU5T5isnPtG442k2C8R0bwwVnVLoMTkUnU8hMgeVBrnRcPm06puGvWEj8XaA5bhRq5YsH/Oun+MR/toeb1tJGW0RO+473T3GCAB5Ui1eypXWgGeglxQSLoZj+HKPXMfhTX+7mItLLII4kOvzNGbuKssRPVHXclsrI5SHptiMVhphbCAniZM+ponOH5MUcn4IRi7VwMWRplt0ru5jWnNtrpdUkMCwHDiR31ztXAWw2dewrHcFkA92oit7KsKt1HzTB0GWNYMazziiTToFpp/5JXge3ibh+ylrL4G64A/0lvSlOjmJnFtpJZCvm9y3J9SaR2L/AId+5964Vnut2zEfxOPShuxsTlxVtzuzwfBuyT75qhdnVcJFsX8pIYzDZoHAZSyDykDyoJ1cMpOuZZ9Qp+Z9ae4gZUiTx95JPvJpnhLpLTMACPKAD7gKsSPGbBPS3aQtdS6mJYgg7mAADCRuO6D+iUs3hGhEAwd2h5acaiH0h4xWVLdmLgAJlYeCTEDluqEsMQ3tBtdTJG/vk0nz6booXhm0r/QuLEbZsJ7d62vdmBPoNaAY/pXhRMXM3grfMCq5+oXjwH8wrltl3e7+ahlnbDj4Wt0yY3umNjgtw+Sj/wBq1Y6TWrrBQrgkwJAjXwNQs7Lu8gfAiiXR3Bst9S4yhQTrGpiAPfSrbGcGvgl+SeNZTO/tNEYqTqPmJrKyjbIc51pRGpF+Hp6f810hrEGmFujrRiAPvI6/6Z+VPF2+yEg3rxjSDdBHoU3UK2S8Yi0fxR6gj50b2Z0YfGYi4lqxmymXuG4URZ3TAOuh0AJ0odqWgnVWxxgtu3Qr4hEDqgKFmZezmAmAIJMEawd9SPo5jxcQ3twgFu4okfGiGB+jfD27boSTnjNE/ZmACSTGpongOjdizbNtbUqd4m60+NOjBp2JnlTVUQe/jSzux+0CPLSPhRbZPR3EoSzWXyFQQRDd40Uk1P12mQACrEDh1bn3ZaII7aQE3TG4+YO6l+V9sN59aVEM2PhCpuO6lWCkjNpA0AOuurEfynnWY21dZYQjdvJcrpBb/DIbUBgO+Kk+IsXCTGhJnd7tDrTF76rKPeTMDLCVBEhYBBJjifOiXpVAP1O/kC3cBOUq13cCMrXOHPrjpx0PzrYTJLXLgCSBHGRBkQO7313tLEE22NklzBAIKHtyIgaSCMwk6bqaNiJyWGJU5Zdyp7TtpEgEKcqgzEa1qTbsF0lxIvt7o5icdB6xLipcypAA/Z3DbknhmEAknskREDSovtfCXHuJlQIXItknepz5QDpKiW1MbgNOdwbOw1uwVIBACkAKzsPabU6CT2mGo4VEtr4M/WbmRYR5YNBAVmUnlB7YzVstLQhw5Sv6/f8AYr2/sGC4a/ZDCNP2vMcrfwpjjMEbbABleVzApngQTPtqpkBSd1TbE4QITI1NxiSVDQJaZkabtB3086JWLYxf1i72MiwqlDB6y1bkjSABmYRHHxpakOeMCdB9t4h1uWcxa2ue8TqXNxxEM28qSS2vEb9akd1sVfQ5reYLAXiY6smdTvzFd2ulGLmBw9pQuFtqohyQoJJLOpAPGB2gOQ0p7spoQ6cf9oAM+hrrGRTRDsWHtJ+0DIx3BgR8aS2iuWypJ1bhyEcfGrOvXS4g20Ycjr7iIoZj0uMAqYdInXMlsiO4E0iipTv/ANKut3iFJ7q3hX0XxqxP7v2iG62xbaRuVeqA8Oryk0NubHwJ0BVI5Xp/3saPypNA+fFMiO0FBtsCCY1gGDK99MdnYmzoSGVuAmfmKl2J2NY1y4u2o5NkJjxDj4UAxvRgKM631ddRKoWA8SCRHnWKEorZzyRk/SHsgt4NQOKs3j1jyD6JUXJqS7fAt2UtDcqon8iL/wDs1GA1UVVDMT9NlptiS9m0x3sisfFlB+dNsS+Sxcb8B94j5002Lez4e13Ll/lJUe4CuukTZcORxZlX1M/Kq5usbf4PHjH+Nx/JCsSuUeQ+H/NMA9PdqPTBRUSVI9psXU0qKRWlAaI47ApRbVcoaVWuoIbtarKTu39TWV3EC0B8RbjP+F/cZH5UihrKygRI+xfDvFxDyZT7xXozo3s9cNYRQBmftuebsBv5wAF8q1WUcFuwMjdUF8QVmIpvnHAkeBIrKymUJsa4zEuuoUMveRI9R86Y4hrl2Mr9VH3QpmY35gfdzrKyspPTCTa2jZtXUWRfLc508YgRTW7slLpN1x2yAM4gMQN06VusoHCNdBrJK+xpjsN1AHVMwZyBnY5oyGcsRuIzCjjKJjjWqysjrSOlcnbG4uIXKb2WJGukzHwNKGwOIFZWUdgpDW9s5TuGvl8xSNvCnXMBA8KysrUznFCLXgT2LR8WKa+Ebq7S7eBlbIHGc6/CK1WUS26AfpV/3Hit1ijOGn98j3BiKTbZls8bg8HPzmsrKmUU+ypza6GOK2eFIyKX73usB5hd9I3Qx9pMMP4Gc+9BWVlA1x6DT5didi3aUk3FsvyC2FWPPjSrbWtJ7CBfBQPgKysrlJmuKZCumeIlhAid47xGvw9KjSPWqynBQ6Q7wvTC5hCbZti4ntL2srCRrrB0kboqRXNsfWrFi5lKBmcxM+xpvjmDW6yilJ8KJYRXn3/uR3H76RVaysrC99igFKKtZWVwR1nA3mkbu00E6n0rKysbFTyNdAp8YpJMn0rdZWVxL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2" name="AutoShape 8" descr="data:image/jpeg;base64,/9j/4AAQSkZJRgABAQAAAQABAAD/2wCEAAkGBxQTEhUUExQWFhUXGBwaGRgYFxgXFxgXGBcXHBgXFxwYHCggGBwlHBgUITEhJSksLi4uHB8zODMsNygtLiwBCgoKDg0OGxAQGywkICQsLCwsNDQsLCwsLCwsLCwsLCwsLCwsLCwsLCwsLCwsLCwsLCwsLCwsLCwsLCwsLCwsLP/AABEIALcBEwMBIgACEQEDEQH/xAAcAAABBAMBAAAAAAAAAAAAAAAFAwQGBwABAgj/xABEEAACAQIDBAcEBwUHBAMAAAABAhEAAwQSIQUxQVEGEyJhcYGRMqGxwQcUQlJi0fAjcoKS4RUWM0OisvEXJFPCY4PS/8QAGQEAAwEBAQAAAAAAAAAAAAAAAgMEAQAF/8QALhEAAgICAgAGAQIFBQAAAAAAAAECEQMhEjEEEyIyQVFhsfAjUoHR4UJxkaHx/9oADAMBAAIRAxEAPwC3NstFl+8R61VewsLJtnizkehX86svb93QL4k+hioH0WUZ7E/ff/1rzPEM9Dw2kyZJ0ftdZ1sdvnJp7/Z4p4tdUeO4qkxEnydsiXSfo8rWmeTKAsIPdxplg7n7REjs9XM+ED51MNpAdU8/dPwoVsnZKlLdwzmyR5GKV1lixyleJoEbfcomZd66jyNB9rbYuNldeypSSO+pzjdipdBVpg8qi3SbY/VgKgJXKfKKbPJLnroHGo8afZCcFtm99XuPnOZWMju4e6lcXavvhuuIld55jvodbQqzWh/mmI76sTZ9hUsPYucUOniINNuLVs58oukVXhenOJsjLmkDdNOV+k6/xA9Kiu0LGUmedDyKZFL4Fzk06J6PpOu8VWuv+pTneq1XxFaK0f8AUVf4ROV6aJqSiya6s9MkDBggBB3ioFlreSt39ncvwT690os3XZ7gExSK7aw5IlRHGoPlrCtZv7N5L6LAXpNbSVtwF4U7bpNaI9vWq0e3MVi2625fZlr6LHs7fQzmuAac6Q/t0ffFV7krYWt5P7MtfRYR2yv/AJB60k22F++Khdspyrstb+7Xc2daJwvS4roHPkTSv99n4XH/AJj+dQDOnKlBdTlQNL6OsnydPbo3Xn/mNKL9It8f5ze78qguHwatzpydinLoGJ4QCaHjE6yYXPpHvNozz5D5U7wv0iRvYVXljYF4n/CuR+6aI/3Zuf8AiufymscYIyyfp9J0cV9P60r/ANVTzX0P51Wl3YhT20dfFTTO7glHP0NElH4OLXP0qn8Hofzrk/Sq34PQ/nVQiys6k0qbCadqt4owtf8A6rN+D0P51lVScNb+9WVlROPTG0mlif1uNQro2dbJ5XG/9amuMX9eRqv9j4jKo5hmPwqTxUdaL/DO0WsrV1moFsrbAuKDx4+NEvrIpUMmgZY2mJbcxIW03NtB5082bHVJ+6PhUR6VYk57Oukt65aP7Fxoa0mu4AelZy45NmuH8PQYpO5bDbxNMNp7asYdc1+6ltTuLMBJ5DnUdvfSfs5WC9fmk71Rio8TEelPvl0hNNEnubLtEyUWRxgVDekml4gcB8alezttWMRb62zdW4nNTMHkeR7qgm1MZ1l524THpWQgpviGpyh6iq+kVhlZsw1mfWgBavVWxtm2zYTMiklQTI5iqA+k/AJZ2hdVAApCtA4EjX4U7HPfGgcivZE81amtVlUCDc1hNarK443NbrQrK447PCtGa6PCnFhwN4rLOCmyOjF++mdLTFT9rcKfL0IvHSCPKaNYH6TVwuDt2bNkPdAglvYXv01Y92nyqKYj6QNoMSfrESZhbdoAdw7EgVkeT7BcgsnQdh7ZI8qf2ehCASQ59aYdF/pNv2roGMi/ZOh7Kh0/GpA7Xep8oq4bW3cK6BkZWUiQRJBFdKVGxbfwVavRmyPsGlxsO0P8upze2hhRy/lb8qF4zbFjgv8ApruaN9X0A8KiWTOQeYola6RcFRPSknxKXZAER3ChIxFtWIMAjyouzvT8okn9uXOCr6Vr+3b33V9KieF25mJA4GKL3cQQk8a7RnFD+/ta62hRfSg+LYbyi+lJ4faTM6qeJpz0gWEPhXcl8GqCBVzDqwnqxFJ3NkWyslAKD4TpAV7A11ipQ8m2Cd8UV2gaSGNnogjKGkCeETWUIu3WBIDEeZrKn/ifzf8AQdI9DYwa/rkaqW1cIzdx+etW7it/65GqeDwW/XGhzK2VeGdINdFVZ7wQOyhlMlYmQNN4Iqb7G2VdtFjdvte+6CqqFHkNT31DOhDf92vg3yqzIpmHFGra2J8Tklyq9EG6d3MvUkfePwpHoniWd3EkAIT5g76U+kTdZ/ePwof0RYk3sup6popPlxlkVofzccLorrpttC9iLzNcnko1hRwAncPjUTc1eW29i23woBGuUsG4zVMYnAXA0FTv8t9XS4x0iBRk1bFNg7dvYS5mtOVDaOvBl4yOY4HeKtzZyftFS5KgwdeIOunOqjxmACoIktIGnfwFXP8ASIctiwcpQwogwGHZ3GCRPgamye249lGKLUuMifXdq27dosWAVR8K809K9qnFYq7e4M3Z/dGg/Onm19o3Wt5Tccqd4nSo61KwY2tsPM0tI4rVdGtVUTmqyt1sVxhqt1sCtgVhp0eFK21JrFXdTvDQNDuMkR3TP5Vy2a0Nr+FyjX2j3UKuipjY2R1yhySBMa93Ed1C+kWyVtIrLxJmtUldHSxvjy+CPVJehnSc4R8rybDntCJyH76+6RxHfFRtVJMDfT/F7OypmBmPa/pXTSa4sHHyXqj8FjXNpl7kAaUM2piSGImKzoMUe0GZmZ7fZKiBC/ZJ0MiNJ7qd7d6LXbr9baHWI3CQrDhqDEieR8qTjxuI/LkUqaEdgXWL750pn0jZc550Y6PdFMTbuZiuURrmYd3Ik0vt3oLevOWS5bWeZb5LVCWidsrrB4vLcAG6fnVlX1m2D3VD8b9HeNtmVVLv7jx7rmX3UWtX79m3lxFm4sDVipK/zCV99dx0wU2mglsjZxe4rab6b/SFjepXJPaNNW2mbRW4rHKASRO/Sojt7arYu/m56AUEY6Gzk0OthYVcvWMdTuqxLuFiwp5j5VG8N0f7CweGuvOpliLcYcLyUfCjxq2wcjqKor2+vaPjWUpfHaPjW6WGehcVv/XI1TlxJnzq5MVv/XI1Tl1onx/Ol5ex+D2h3oMv/dp+63wFWbebKpP61NVl0DM4tB+FvgKsvHj9kw4/lrT8HtJ/E+8GbQsW2g3EVo3SAYnlNawiAnLAAg6AQAI0pC/czdX3/GaeYD2nP4oHlv8AlVNJIltvsjHS0jD2MhBhREiNFnQwTrGkxVUY+4AAxMBtV/EOYqxNrdKcNjDibVszdtFsgYROUhSyfeHv7qhvTzFI962BrltqpAG5tS0j7OpqTLHZ6OGfoGfRTBC/ibWb/DR1d54hToNOZjTlNWL9K10GzbYGQW3jwNRXophMltmj2j7hUmOFS9b6u6uYe8HmDwNZx9NAt1Kyo9o4kRE0IOIo70z6M3cLcLavZY9l43fhfkfjUbooxpCJzbY6QzurvIaQwp1p5WM2O0JZa3kNdzWprjaOctbitzWTXHCubQVIOhNqzdvmzeBIdT1esftFIOXwZQw8hUcdt1bw95kdXQwyEMp5MpkH1Arjb2WztnCwiLbTKq6ADx99RHbmHVmCtBI4UUubYu4zDMyMLTrBaNZXQNln2dSOenGuMDsJVLXBcRlA9kTMxvOYkz50lr5srTtVWiDYvB9VcDqJUHUUTVQQeIb5767x3tHxpAtAou0AkoN10GehyZcUoGgKOCBujQ/ECrGweg8DUE6FoJe6eAyL3kkFo8AF9anOAacw46H1mP8AaadjTaJsrSegihpcLTe0NQOfypw5gN3VRGJLKWzEWaAbUuGWJ3bgOFHFfUcju8aFbRtSrHk1dNaCxy2Vr0o2C4RnsyVGrIN6jjl+8vw76i2yUXtOxiBp41cnhVedNejmWb9kdg63EH2TxcfhPEcPDcjobJXtD36P9oNcvHrG7AXieM/lU229j7Yt9kg1SNm+yggEiaPDEO9oAPEc6OHyLnuh7cxEkmtUJVbke3WUmh1nqPFfr0NU3dGp/XOrkxfH9cDUF6GdG+vc3ro/ZIYA++w1j90aTz3c6GUeUqHY5qMLYR6FbCazbOKcQSsIvHISCWPKQNKP7UxmUhgZVt/cR+YpxtrEMqDL7J0NR5S1w5AN/u76rhFRRHkm5SsdYPXquQc/KnRbIwXvYnzYRXH1UW4VdwafUa+8VramjhuY/KjVMB60Q7a/Qix9euYlcwZoeA2ULcO9ljnBMHTfUUxmxsQ2N0GdJJLHf7Pskc53EaacKtm9DOQd5QEd+U6j0NBsLal5IiT2idOOtY4Jmxm10CcLgDbARozLv8d5980+wtvSa7vX1ztLLJniN5rLbQgA3lo92vyqek2yq2oo6xNtGRhcUMhGoIkEd4qg9vWbaYi6lqerDkLOsc18jI8qvTaT6RwHvP5VSO3MAVxF4H77HyY5h7iK7rQMlasZYWl5rhEiuoNCzlpG5rK5mt1hpuspxhsGzsBunnWmwvbKgzHGuNpiLik6WuWe+k2AFaY0TLoncyoDvBkEc1On9fKimF6O4m6Gv2VZVXcSI6wHflG949O/ln0T27eIuOrqCtlAYO4szACRxEZ/dVwRvHLSO6jWKL2c/ESjpFC7VwhQAuIck6RGYc4+zQzaFtUVc122pOuUNmccpVZIJ0iYq6/7FsLe6zqwWB0LEsB4BjAqr+n/ANHtyxea5hlNyzcYkKIDW2YnsHmuuh8juk95VAyz30Q/EbWbNb6slRa9gccx1ZmE7yZ05QKtfoLtA4gM5421071Jn3saW6NdGbTYW2l2yrMoIOdQ0cJEjfFSDZOzUsFURFUQwIAAHdAHeJp0YUIlOxzYXVfH5GlY9oc60vZnu18gdfdWMYmjFsHI8qV4jUeW+ulh0b8RHrGtNsQxDyOc0icR1bqT7BYeRJ3Hx+NCn9htDZF4cqSKgyCJBkEHcQd4NEb1iLncabXFCkzS3EaplT9LOj/1a5mWepc9n8J35D8jy8KH7woG7uq2dp4e3fRrbiVYQfkRyI31VG1NnXMLcKN/C0aOOY90jhS9mtIepZEbzWUK+tNzrKDiwuSPWt5ZaOf5U12riRh1CW4AjRQAAPIUSsrqW5bvGovtgEsc2/nzFPxx22LnLpDW9tC5c0J9N1SDZeDFtZPtEa93dQXZ9sFh4+tSRTpRyYCGdwSxHIfOm+1B2PSn1hJdj+EfE0htBew1Diegsi9QDx90g2mG8aeRBB9xrp7YKMW10g/vaQfga5vrIArTGEYd6j0kz8KbLpgx7QLvYa2i5ggnThrvrduSyRzY+UCu8SZWKZ7BebxWdyn4rU8Iq1RTJvi7HG0V1j3Df4k1X3Tu2Fu2zGpSD4qf6+6rHxQMnLH73Hy5VGdvbIt4gKGui0EJAYiZnePdS8rptsLH0irb+jUpaephiOh6CMuKRv4Tp376y30Pt51LYlCo3gKQSPWk+bD7C4SsDbM2BcxOqK0DiBpRrDdAXMZiy67yKsTBY+xaRUQqoA0ERT3+0rLWmZrqCOHE1jnG16g0tP0kI2vYt2EWXUQI1G+gnR3ZiuXvZ4DEgAijvSK2t+Ar2hH3tT+t9b2Rikw8Ya84L6kQsLruAPhVPmY5PRIll+UyFba2ZcN1urQso4qNKBYvDOolkZRzIq68PtC1aULEzvNMts27GIsMgIDHdOkUp5YXpj+EmtgD6EMGzX8RcBhFtBG7y7Sg9bbGfLjVwLe1B57/ABqH/Rh0YOCsXXuQXvMCCDobQHY04HMXM8RFSbrAxIHEyPHiKrxrVkeR7o3jUhvGlcTYF61B4j313dXOvfXOCeAV8/z+VGADtkNvB9odlu88G8xWsbeCPmYwI08QdR411tNOruC4Nx0b5H1iubyC4hG/SR5b663WjqVjTE7VBYrbQuTzkAiPXlyruxeJSSCNNZ3yN80+w6KFXKAJA3D1phijlZxz1H68QaGKktyYT4vSQzvidaSKyI4Usu6K5C1wRpcTqFIOaNDpBj4HjSP1EvLHnpPDvrnGKY038PGjOEw5CqGIZgBJMaNGvcNeVF2BddAh8DH/AAT8BQjbuykv2nSJMdnQjKwmG/XCakmLxFsmGOondr76BYq5qQCSvfvilzVDIOyl3UgkHQjQjkRvFaqU7e6M3Ll+46EBWIPnlEn1k1lJtDOEj041tjbOUwZ0qG4yS5zNPidalG03ZQNdI1G6oVtl2y3DaEuB2R3kxPzqhaViu5UJ4DaWbHJZU6IrFv3oEDyB99Ta2+lVd0P2fdtYvPdUqCrdokbzHf41LelPSM4Sx1qILkmIzQBoSCY4aUtStNsbPG1JJEmsNCse+P160hfIJI8qbbKxTts+1dugB7ltbhA0AL9oL5AikLN7Mo5xR41oVkewfdESOXyrjGuAAOZPugfnSuOvKupDEkxCideZ5DvqOY/FXHYmIG4DkKOT1R2NW7H1zcTNM9gAG+xB+x8SPypjcQkak+tL9GEPXnkUI9CD8qCKVobL2sOY0GCBoKju2esXDu1rRhGXdqSwnf3TUnv2wJmahvTHGN1FzLK5QCPIj5UvPE3BJNEXuXMad7H/AE/IVOOhdpbdnNfuK1xjMEjsjlVbbP2u7GGg9/Gj2z8U3WJk1YkACJme6pNxfSLOEZx02Wa920RpcQHuIJFDtq7RRLbRFwgaKCqknzihr/WGxy21AULB7I7OSNSfhUd21ffrn6w9oE+k6R3RRuTi2wVjU0lf5G93APimZxbuDTRTEDvlT8ad7PwfV4m314XOLIMTpmkCe/SivRrZzvbuOHyBwVU7517WnLvp+tpHdW6jrHzZCzbgqpJOvfpRQTdNi5RjFtR/qPmvWLgy5kgc4pzgdkW7gzGDbBjQDU8dRy+dBNndFL9+4lx0VLBbtFWA7KzOUTOpGWe+eFTq86IgS2AqqICgQAO6ixY3J3JAZpxikosb43EwAFGgEDuHADuoW19t4Ue+kr91p9r3xSNwQO02/drvPdzqqySg/svaAuAqYzjeBy4EU5jtA+tV29zEC6LiIyBfZniOObnPL/mppsnaQvLJBVxoynge7mO+hhPk6GZMLgk/2gjfth0KnwoBhrpt3Cp/XfRwvQ3a+FzAOvtD3ijYpfQ6tEFdNwOncDrHrNM9pp7J8vmPnXWy7oP8Q94/RpXGpKHu19P6TXPaMWmC1FdBa2KWs28x95PKsQTYilqXXxn01p7iFDLCntCTHPnXfVKBK+1GlCXxJGo30XQPYxxGKIEBRQ/E3SdToBTnF3zJJ40Ju3GuXAm5d58N/wAKRJleLHyYocbY45p41lQXbe2WN+4VMLmgeA0+VZUrxoq8+KJ9tDphduXeqB7TNCniZ3CRXN/pcbJyEZyN5mOO7druqIYTFdXiOsU5gCSpAmJBEx3TTK/dLMS280ak+zqj9E3PTn/4/wDV/Su16Y229pSPQ1AC1c5qLkwvMPQWG6Z4PEqtmyzZiAArIViBz3cOdIC5DQKqDoji+rxNpuTLPhmE+4mrbxSQ58aoxStM8/PjUWq+Rh0k2rawqIz6teuLbXuDMMzeAGvpXLjnVS/SJtz6ziiFP7OzKL3me2w8xHkKsvYmM67D2rnF0BP70dr3g0fK3QtRpDt7Iiu9j2wt3+FvlXDmBXWwrk327kPvZaytoK/Swvjd1V705vBcPcHEwB5sPlNT7Fvw41Vv0kXtbVudWYk+WgnzagzdoLD7WC+jPR1rwN1blsqsZ1ls47oC7yJq2cFsXC2nD2bUOo0MsYkd/HWoV0Y6IOuHLdYVutcVhlnLlQ7m4mZPCrHxWMCossJEGAYJI3iOPfQRilthOTqkIYbZhAYs5lhqx0YLv38ONInZmCYAuLdzNoruymdToDx1BqIdL+mL3A9u2jquqaiesBEHTdHAc6gljBXhvt3QQAE35YmZ5DU7udA2m+juXFXZejWbVlFyhQv2QpEeWtOU2eAIaVBE5eJniSdx/WlMuhOAv2MMv1sjrDqEhc1teAcje/E8t2tE8RenjTsadeoDJJf6RO9iQqhFEKBAE7gKHX8SeWlKX74HI0OxGKk0UpJIGEG2ba6x3CfKT5U4OBVmRjmJWTJkbxEfrlQrFYtUQuWcdytE0hhukWTdP8TTU7zIqWBhy5h3kxMHStLhnRFfdkBJB8DO7yofb6TsyswUQvHn4Ule2/cu2bgIAXLwHM/81nmW9GrDXYc2RtZb6Zl0YaMOR/Lkafh9Kq7o1jjauXbsnKAAw56k+ZAVo8e+rFs3swBUyCJHeDuIquEuSJc+Ly5a6EMUrIc1sA6gkHTxjv8A14lmEjuI+NMWk8DSW09rjD2S5EkaAbu4fKuk1FWxcYubpdjPrQBqQIO8kAepojbvBAACJOp4g1X+0hfvS5BtoomDIGvjxNMui22boum1q9sydT7Ecp4HQR/WkRz26opyeG4xuywL+OC8fCg1/aG+BXTW82p402xThdBvopSsCMUhpcuFjrSO0L3VWbjj2lQgH5+VLIh/M11fQZYIkboPEHQg0q9j1oqwLOtZR3FbCdXZUUsoPZPcdRv5bqyhsziJDZKcLj+4/IU4GFITKbuYAyJG73mkUelWbStZWox+EcY7Z5tpbcspW4CRE6ZTBBkb6YzRzFHNgLZ/8d5l8mAI+NAZoEKlod7PeHFWf9IPSBcLgkKtOIxCDJG9VKjNc8p076qnDtDL4imm37rteOdmaAAskmFA0UTuA10pmOXFsTmjcU/oG1aX0aY3NhTb42nI/hbtD35qq2pL0B2oLOJCsYS6MhPANvQnz086OL2JLTvPpSvR8ftH/c+LD8qa4nSnnRy3/iN4D4k/KmxdyOmqiwlcI1nU7+Wnl+taHLsvD3jnuWrblT2S4Gkd53bid9LbavOkhbeYzlLSRwkgEKQRoePClExjJZV1tghF9kfbkqSdwn7VDk91HY/bZq9j7dpWZioXcIIJJgwFlh3+lQ/bnSZbRtuUVwytPbjJu00kMcsnLPnSv0gXFvJk6whwe1Kq2RRmzJ2IBKswHPQyTUV2Z0PxFwoWWE4Nd7CheaqdSY9TGtLcktMxqTbo7w+2r1/EW7WBsSQZUQWLajtNqMijTWYG+auXZmxbdgK7gNeAEsCxQNxyAnnuJE+FQnZeNTBM/wBWYS0ZmIBzAfZMjsL3AjzOtSjCbY+sW8+gO4gbgRv3+R866GSMnYcsOSEUgliMSveaG4nFTurm4SaY43ELaXM5ge8nkKKU2dDGrOmad5AHM7hSOIa1m7L29w1a4f8Aao09aTTpCoUFVB7zv86aX+lpDEBBNRzy8tIuhh49j3aewhetgZ3Xj7Mj86AnYahiWu5o4BXB04HSml/bssRLseMuxA7omusJtx4Kqco4gaA13NfRvB/zBS/dRbeUQB4iaRxdwLhjHE/Af1qL7RvIzSw7R46UvexYGGVNd5851o8dWY0L2BlwpPG4x89QoHuepp0PuZbK2maXQdocUzEkL3kbj5VGrFoB8JbO4EOf/rXrCPPtCjPR1j9cIHFGz/w5RP8AMF9TT4NqYvNHnjf/ACSLaGGf20Zj+GQB3RpzPGontfbd22x6ywUK7mImNNMpO7fvFTDHMSMq89d0RrHypjinL3JzTmMmdApmCo03Dvp84OXTIceVQ7SZXO0OkV67KlYBjSIOu6OczUq6LbDVLcMO28FuYPBfKfWaKX86PwK90jTSI5nf6jze7LWBPOsx4Unb2dl8Q5RSSoQubMKqYPx18qDYjCke17uP5VL7rA0Bxqa0U4KhePI7oGKsCuLyyKcOKQvHSp2ilPYwFw1lcvvrKGxhC0alwdKaKaXRqwfFhLBdrB4lfuujj0IPwFAJo/sAz9YT71qfNWH50Ae2w3qR4gigXbBkYGqQ4LoTfx1zOoNu1k/xSsqWB9lRILcdRppQXZeDa/et2U9q4wXwHFvISfKrz2TtJVTqVHZtZUX93ICPnTMcbYnI/TRX+H+i+2jBrt264BBKiw4DAHUEqZAPMGpFheimy2JAwwBAkgm8NN32mo5tHHrny9a1sgZiVKxHfmBFc4baKssi+XH4lQj3KKKbr9/5Mxwvf7/Qc/V7aqAltSANNQ27dObWm208Qttcz27QURJIGhPKJJPh7qbvYtu3+Ii9yWlUnzM04bZinS47zJjLEZZITh93LSHklWihY4Jq/wBDrC4kX1LoyEAEkgajjB13+NMsbime8qLaMSZJDBUVVEEtERIg99EMJgEtEMrmDIIc692XSI/pXe0FBAI1g6iTuOhgenvpin6d9inBOWvaRfH4vDYQEqBdxDTNwwYJMyu/Lz0150F2rtxrzdlpER+uVEtu4ZRkzYe2hDBtw7ROmQRqZII5UAxOJS3cVWKoWIG6QuZoJgfZUHU1PJ2y+MYxViGMxQHtGD67o7RA1AMjzqY9ExhwClnEi8xOdgBlI3DRTrG4VXfSZerZoYHMQYkNugbxAOoOkcPOmOH2gyAslx0uKpAZTkJE+yMu7xGvvp2PivUQZpTcnDVfBeZThGv631p9mwQWK3BuZcvZMwDEyNNTUJ+jLEYq8917ty6yKcp6wkjPpoMwJDLGoEe0JqwMTbSAXZhH42AmOU5T5isnPtG442k2C8R0bwwVnVLoMTkUnU8hMgeVBrnRcPm06puGvWEj8XaA5bhRq5YsH/Oun+MR/toeb1tJGW0RO+473T3GCAB5Ui1eypXWgGeglxQSLoZj+HKPXMfhTX+7mItLLII4kOvzNGbuKssRPVHXclsrI5SHptiMVhphbCAniZM+ponOH5MUcn4IRi7VwMWRplt0ru5jWnNtrpdUkMCwHDiR31ztXAWw2dewrHcFkA92oit7KsKt1HzTB0GWNYMazziiTToFpp/5JXge3ibh+ylrL4G64A/0lvSlOjmJnFtpJZCvm9y3J9SaR2L/AId+5964Vnut2zEfxOPShuxsTlxVtzuzwfBuyT75qhdnVcJFsX8pIYzDZoHAZSyDykDyoJ1cMpOuZZ9Qp+Z9ae4gZUiTx95JPvJpnhLpLTMACPKAD7gKsSPGbBPS3aQtdS6mJYgg7mAADCRuO6D+iUs3hGhEAwd2h5acaiH0h4xWVLdmLgAJlYeCTEDluqEsMQ3tBtdTJG/vk0nz6booXhm0r/QuLEbZsJ7d62vdmBPoNaAY/pXhRMXM3grfMCq5+oXjwH8wrltl3e7+ahlnbDj4Wt0yY3umNjgtw+Sj/wBq1Y6TWrrBQrgkwJAjXwNQs7Lu8gfAiiXR3Bst9S4yhQTrGpiAPfSrbGcGvgl+SeNZTO/tNEYqTqPmJrKyjbIc51pRGpF+Hp6f810hrEGmFujrRiAPvI6/6Z+VPF2+yEg3rxjSDdBHoU3UK2S8Yi0fxR6gj50b2Z0YfGYi4lqxmymXuG4URZ3TAOuh0AJ0odqWgnVWxxgtu3Qr4hEDqgKFmZezmAmAIJMEawd9SPo5jxcQ3twgFu4okfGiGB+jfD27boSTnjNE/ZmACSTGpongOjdizbNtbUqd4m60+NOjBp2JnlTVUQe/jSzux+0CPLSPhRbZPR3EoSzWXyFQQRDd40Uk1P12mQACrEDh1bn3ZaII7aQE3TG4+YO6l+V9sN59aVEM2PhCpuO6lWCkjNpA0AOuurEfynnWY21dZYQjdvJcrpBb/DIbUBgO+Kk+IsXCTGhJnd7tDrTF76rKPeTMDLCVBEhYBBJjifOiXpVAP1O/kC3cBOUq13cCMrXOHPrjpx0PzrYTJLXLgCSBHGRBkQO7313tLEE22NklzBAIKHtyIgaSCMwk6bqaNiJyWGJU5Zdyp7TtpEgEKcqgzEa1qTbsF0lxIvt7o5icdB6xLipcypAA/Z3DbknhmEAknskREDSovtfCXHuJlQIXItknepz5QDpKiW1MbgNOdwbOw1uwVIBACkAKzsPabU6CT2mGo4VEtr4M/WbmRYR5YNBAVmUnlB7YzVstLQhw5Sv6/f8AYr2/sGC4a/ZDCNP2vMcrfwpjjMEbbABleVzApngQTPtqpkBSd1TbE4QITI1NxiSVDQJaZkabtB3086JWLYxf1i72MiwqlDB6y1bkjSABmYRHHxpakOeMCdB9t4h1uWcxa2ue8TqXNxxEM28qSS2vEb9akd1sVfQ5reYLAXiY6smdTvzFd2ulGLmBw9pQuFtqohyQoJJLOpAPGB2gOQ0p7spoQ6cf9oAM+hrrGRTRDsWHtJ+0DIx3BgR8aS2iuWypJ1bhyEcfGrOvXS4g20Ycjr7iIoZj0uMAqYdInXMlsiO4E0iipTv/ANKut3iFJ7q3hX0XxqxP7v2iG62xbaRuVeqA8Oryk0NubHwJ0BVI5Xp/3saPypNA+fFMiO0FBtsCCY1gGDK99MdnYmzoSGVuAmfmKl2J2NY1y4u2o5NkJjxDj4UAxvRgKM631ddRKoWA8SCRHnWKEorZzyRk/SHsgt4NQOKs3j1jyD6JUXJqS7fAt2UtDcqon8iL/wDs1GA1UVVDMT9NlptiS9m0x3sisfFlB+dNsS+Sxcb8B94j5002Lez4e13Ll/lJUe4CuukTZcORxZlX1M/Kq5usbf4PHjH+Nx/JCsSuUeQ+H/NMA9PdqPTBRUSVI9psXU0qKRWlAaI47ApRbVcoaVWuoIbtarKTu39TWV3EC0B8RbjP+F/cZH5UihrKygRI+xfDvFxDyZT7xXozo3s9cNYRQBmftuebsBv5wAF8q1WUcFuwMjdUF8QVmIpvnHAkeBIrKymUJsa4zEuuoUMveRI9R86Y4hrl2Mr9VH3QpmY35gfdzrKyspPTCTa2jZtXUWRfLc508YgRTW7slLpN1x2yAM4gMQN06VusoHCNdBrJK+xpjsN1AHVMwZyBnY5oyGcsRuIzCjjKJjjWqysjrSOlcnbG4uIXKb2WJGukzHwNKGwOIFZWUdgpDW9s5TuGvl8xSNvCnXMBA8KysrUznFCLXgT2LR8WKa+Ebq7S7eBlbIHGc6/CK1WUS26AfpV/3Hit1ijOGn98j3BiKTbZls8bg8HPzmsrKmUU+ypza6GOK2eFIyKX73usB5hd9I3Qx9pMMP4Gc+9BWVlA1x6DT5didi3aUk3FsvyC2FWPPjSrbWtJ7CBfBQPgKysrlJmuKZCumeIlhAid47xGvw9KjSPWqynBQ6Q7wvTC5hCbZti4ntL2srCRrrB0kboqRXNsfWrFi5lKBmcxM+xpvjmDW6yilJ8KJYRXn3/uR3H76RVaysrC99igFKKtZWVwR1nA3mkbu00E6n0rKysbFTyNdAp8YpJMn0rdZWVxL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4" name="AutoShape 10" descr="data:image/jpeg;base64,/9j/4AAQSkZJRgABAQAAAQABAAD/2wCEAAkGBxQTEhUUExQWFhUXGBwaGRgYFxgXFxgXGBcXHBgXFxwYHCggGBwlHBgUITEhJSksLi4uHB8zODMsNygtLiwBCgoKDg0OGxAQGywkICQsLCwsNDQsLCwsLCwsLCwsLCwsLCwsLCwsLCwsLCwsLCwsLCwsLCwsLCwsLCwsLCwsLP/AABEIALcBEwMBIgACEQEDEQH/xAAcAAABBAMBAAAAAAAAAAAAAAAFAwQGBwABAgj/xABEEAACAQIDBAcEBwUHBAMAAAABAhEAAwQSIQUxQVEGEyJhcYGRMqGxwQcUQlJi0fAjcoKS4RUWM0OisvEXJFPCY4PS/8QAGQEAAwEBAQAAAAAAAAAAAAAAAgMEAQAF/8QALhEAAgICAgAGAQIFBQAAAAAAAAECEQMhEjEEEyIyQVFhsfAjUoHR4UJxkaHx/9oADAMBAAIRAxEAPwC3NstFl+8R61VewsLJtnizkehX86svb93QL4k+hioH0WUZ7E/ff/1rzPEM9Dw2kyZJ0ftdZ1sdvnJp7/Z4p4tdUeO4qkxEnydsiXSfo8rWmeTKAsIPdxplg7n7REjs9XM+ED51MNpAdU8/dPwoVsnZKlLdwzmyR5GKV1lixyleJoEbfcomZd66jyNB9rbYuNldeypSSO+pzjdipdBVpg8qi3SbY/VgKgJXKfKKbPJLnroHGo8afZCcFtm99XuPnOZWMju4e6lcXavvhuuIld55jvodbQqzWh/mmI76sTZ9hUsPYucUOniINNuLVs58oukVXhenOJsjLmkDdNOV+k6/xA9Kiu0LGUmedDyKZFL4Fzk06J6PpOu8VWuv+pTneq1XxFaK0f8AUVf4ROV6aJqSiya6s9MkDBggBB3ioFlreSt39ncvwT690os3XZ7gExSK7aw5IlRHGoPlrCtZv7N5L6LAXpNbSVtwF4U7bpNaI9vWq0e3MVi2625fZlr6LHs7fQzmuAac6Q/t0ffFV7krYWt5P7MtfRYR2yv/AJB60k22F++Khdspyrstb+7Xc2daJwvS4roHPkTSv99n4XH/AJj+dQDOnKlBdTlQNL6OsnydPbo3Xn/mNKL9It8f5ze78qguHwatzpydinLoGJ4QCaHjE6yYXPpHvNozz5D5U7wv0iRvYVXljYF4n/CuR+6aI/3Zuf8AiufymscYIyyfp9J0cV9P60r/ANVTzX0P51Wl3YhT20dfFTTO7glHP0NElH4OLXP0qn8Hofzrk/Sq34PQ/nVQiys6k0qbCadqt4owtf8A6rN+D0P51lVScNb+9WVlROPTG0mlif1uNQro2dbJ5XG/9amuMX9eRqv9j4jKo5hmPwqTxUdaL/DO0WsrV1moFsrbAuKDx4+NEvrIpUMmgZY2mJbcxIW03NtB5082bHVJ+6PhUR6VYk57Oukt65aP7Fxoa0mu4AelZy45NmuH8PQYpO5bDbxNMNp7asYdc1+6ltTuLMBJ5DnUdvfSfs5WC9fmk71Rio8TEelPvl0hNNEnubLtEyUWRxgVDekml4gcB8alezttWMRb62zdW4nNTMHkeR7qgm1MZ1l524THpWQgpviGpyh6iq+kVhlZsw1mfWgBavVWxtm2zYTMiklQTI5iqA+k/AJZ2hdVAApCtA4EjX4U7HPfGgcivZE81amtVlUCDc1hNarK443NbrQrK447PCtGa6PCnFhwN4rLOCmyOjF++mdLTFT9rcKfL0IvHSCPKaNYH6TVwuDt2bNkPdAglvYXv01Y92nyqKYj6QNoMSfrESZhbdoAdw7EgVkeT7BcgsnQdh7ZI8qf2ehCASQ59aYdF/pNv2roGMi/ZOh7Kh0/GpA7Xep8oq4bW3cK6BkZWUiQRJBFdKVGxbfwVavRmyPsGlxsO0P8upze2hhRy/lb8qF4zbFjgv8ApruaN9X0A8KiWTOQeYola6RcFRPSknxKXZAER3ChIxFtWIMAjyouzvT8okn9uXOCr6Vr+3b33V9KieF25mJA4GKL3cQQk8a7RnFD+/ta62hRfSg+LYbyi+lJ4faTM6qeJpz0gWEPhXcl8GqCBVzDqwnqxFJ3NkWyslAKD4TpAV7A11ipQ8m2Cd8UV2gaSGNnogjKGkCeETWUIu3WBIDEeZrKn/ifzf8AQdI9DYwa/rkaqW1cIzdx+etW7it/65GqeDwW/XGhzK2VeGdINdFVZ7wQOyhlMlYmQNN4Iqb7G2VdtFjdvte+6CqqFHkNT31DOhDf92vg3yqzIpmHFGra2J8Tklyq9EG6d3MvUkfePwpHoniWd3EkAIT5g76U+kTdZ/ePwof0RYk3sup6popPlxlkVofzccLorrpttC9iLzNcnko1hRwAncPjUTc1eW29i23woBGuUsG4zVMYnAXA0FTv8t9XS4x0iBRk1bFNg7dvYS5mtOVDaOvBl4yOY4HeKtzZyftFS5KgwdeIOunOqjxmACoIktIGnfwFXP8ASIctiwcpQwogwGHZ3GCRPgamye249lGKLUuMifXdq27dosWAVR8K809K9qnFYq7e4M3Z/dGg/Onm19o3Wt5Tccqd4nSo61KwY2tsPM0tI4rVdGtVUTmqyt1sVxhqt1sCtgVhp0eFK21JrFXdTvDQNDuMkR3TP5Vy2a0Nr+FyjX2j3UKuipjY2R1yhySBMa93Ed1C+kWyVtIrLxJmtUldHSxvjy+CPVJehnSc4R8rybDntCJyH76+6RxHfFRtVJMDfT/F7OypmBmPa/pXTSa4sHHyXqj8FjXNpl7kAaUM2piSGImKzoMUe0GZmZ7fZKiBC/ZJ0MiNJ7qd7d6LXbr9baHWI3CQrDhqDEieR8qTjxuI/LkUqaEdgXWL750pn0jZc550Y6PdFMTbuZiuURrmYd3Ik0vt3oLevOWS5bWeZb5LVCWidsrrB4vLcAG6fnVlX1m2D3VD8b9HeNtmVVLv7jx7rmX3UWtX79m3lxFm4sDVipK/zCV99dx0wU2mglsjZxe4rab6b/SFjepXJPaNNW2mbRW4rHKASRO/Sojt7arYu/m56AUEY6Gzk0OthYVcvWMdTuqxLuFiwp5j5VG8N0f7CweGuvOpliLcYcLyUfCjxq2wcjqKor2+vaPjWUpfHaPjW6WGehcVv/XI1TlxJnzq5MVv/XI1Tl1onx/Ol5ex+D2h3oMv/dp+63wFWbebKpP61NVl0DM4tB+FvgKsvHj9kw4/lrT8HtJ/E+8GbQsW2g3EVo3SAYnlNawiAnLAAg6AQAI0pC/czdX3/GaeYD2nP4oHlv8AlVNJIltvsjHS0jD2MhBhREiNFnQwTrGkxVUY+4AAxMBtV/EOYqxNrdKcNjDibVszdtFsgYROUhSyfeHv7qhvTzFI962BrltqpAG5tS0j7OpqTLHZ6OGfoGfRTBC/ibWb/DR1d54hToNOZjTlNWL9K10GzbYGQW3jwNRXophMltmj2j7hUmOFS9b6u6uYe8HmDwNZx9NAt1Kyo9o4kRE0IOIo70z6M3cLcLavZY9l43fhfkfjUbooxpCJzbY6QzurvIaQwp1p5WM2O0JZa3kNdzWprjaOctbitzWTXHCubQVIOhNqzdvmzeBIdT1esftFIOXwZQw8hUcdt1bw95kdXQwyEMp5MpkH1Arjb2WztnCwiLbTKq6ADx99RHbmHVmCtBI4UUubYu4zDMyMLTrBaNZXQNln2dSOenGuMDsJVLXBcRlA9kTMxvOYkz50lr5srTtVWiDYvB9VcDqJUHUUTVQQeIb5767x3tHxpAtAou0AkoN10GehyZcUoGgKOCBujQ/ECrGweg8DUE6FoJe6eAyL3kkFo8AF9anOAacw46H1mP8AaadjTaJsrSegihpcLTe0NQOfypw5gN3VRGJLKWzEWaAbUuGWJ3bgOFHFfUcju8aFbRtSrHk1dNaCxy2Vr0o2C4RnsyVGrIN6jjl+8vw76i2yUXtOxiBp41cnhVedNejmWb9kdg63EH2TxcfhPEcPDcjobJXtD36P9oNcvHrG7AXieM/lU229j7Yt9kg1SNm+yggEiaPDEO9oAPEc6OHyLnuh7cxEkmtUJVbke3WUmh1nqPFfr0NU3dGp/XOrkxfH9cDUF6GdG+vc3ro/ZIYA++w1j90aTz3c6GUeUqHY5qMLYR6FbCazbOKcQSsIvHISCWPKQNKP7UxmUhgZVt/cR+YpxtrEMqDL7J0NR5S1w5AN/u76rhFRRHkm5SsdYPXquQc/KnRbIwXvYnzYRXH1UW4VdwafUa+8VramjhuY/KjVMB60Q7a/Qix9euYlcwZoeA2ULcO9ljnBMHTfUUxmxsQ2N0GdJJLHf7Pskc53EaacKtm9DOQd5QEd+U6j0NBsLal5IiT2idOOtY4Jmxm10CcLgDbARozLv8d5980+wtvSa7vX1ztLLJniN5rLbQgA3lo92vyqek2yq2oo6xNtGRhcUMhGoIkEd4qg9vWbaYi6lqerDkLOsc18jI8qvTaT6RwHvP5VSO3MAVxF4H77HyY5h7iK7rQMlasZYWl5rhEiuoNCzlpG5rK5mt1hpuspxhsGzsBunnWmwvbKgzHGuNpiLik6WuWe+k2AFaY0TLoncyoDvBkEc1On9fKimF6O4m6Gv2VZVXcSI6wHflG949O/ln0T27eIuOrqCtlAYO4szACRxEZ/dVwRvHLSO6jWKL2c/ESjpFC7VwhQAuIck6RGYc4+zQzaFtUVc122pOuUNmccpVZIJ0iYq6/7FsLe6zqwWB0LEsB4BjAqr+n/ANHtyxea5hlNyzcYkKIDW2YnsHmuuh8juk95VAyz30Q/EbWbNb6slRa9gccx1ZmE7yZ05QKtfoLtA4gM5421071Jn3saW6NdGbTYW2l2yrMoIOdQ0cJEjfFSDZOzUsFURFUQwIAAHdAHeJp0YUIlOxzYXVfH5GlY9oc60vZnu18gdfdWMYmjFsHI8qV4jUeW+ulh0b8RHrGtNsQxDyOc0icR1bqT7BYeRJ3Hx+NCn9htDZF4cqSKgyCJBkEHcQd4NEb1iLncabXFCkzS3EaplT9LOj/1a5mWepc9n8J35D8jy8KH7woG7uq2dp4e3fRrbiVYQfkRyI31VG1NnXMLcKN/C0aOOY90jhS9mtIepZEbzWUK+tNzrKDiwuSPWt5ZaOf5U12riRh1CW4AjRQAAPIUSsrqW5bvGovtgEsc2/nzFPxx22LnLpDW9tC5c0J9N1SDZeDFtZPtEa93dQXZ9sFh4+tSRTpRyYCGdwSxHIfOm+1B2PSn1hJdj+EfE0htBew1Diegsi9QDx90g2mG8aeRBB9xrp7YKMW10g/vaQfga5vrIArTGEYd6j0kz8KbLpgx7QLvYa2i5ggnThrvrduSyRzY+UCu8SZWKZ7BebxWdyn4rU8Iq1RTJvi7HG0V1j3Df4k1X3Tu2Fu2zGpSD4qf6+6rHxQMnLH73Hy5VGdvbIt4gKGui0EJAYiZnePdS8rptsLH0irb+jUpaephiOh6CMuKRv4Tp376y30Pt51LYlCo3gKQSPWk+bD7C4SsDbM2BcxOqK0DiBpRrDdAXMZiy67yKsTBY+xaRUQqoA0ERT3+0rLWmZrqCOHE1jnG16g0tP0kI2vYt2EWXUQI1G+gnR3ZiuXvZ4DEgAijvSK2t+Ar2hH3tT+t9b2Rikw8Ya84L6kQsLruAPhVPmY5PRIll+UyFba2ZcN1urQso4qNKBYvDOolkZRzIq68PtC1aULEzvNMts27GIsMgIDHdOkUp5YXpj+EmtgD6EMGzX8RcBhFtBG7y7Sg9bbGfLjVwLe1B57/ABqH/Rh0YOCsXXuQXvMCCDobQHY04HMXM8RFSbrAxIHEyPHiKrxrVkeR7o3jUhvGlcTYF61B4j313dXOvfXOCeAV8/z+VGADtkNvB9odlu88G8xWsbeCPmYwI08QdR411tNOruC4Nx0b5H1iubyC4hG/SR5b663WjqVjTE7VBYrbQuTzkAiPXlyruxeJSSCNNZ3yN80+w6KFXKAJA3D1phijlZxz1H68QaGKktyYT4vSQzvidaSKyI4Usu6K5C1wRpcTqFIOaNDpBj4HjSP1EvLHnpPDvrnGKY038PGjOEw5CqGIZgBJMaNGvcNeVF2BddAh8DH/AAT8BQjbuykv2nSJMdnQjKwmG/XCakmLxFsmGOondr76BYq5qQCSvfvilzVDIOyl3UgkHQjQjkRvFaqU7e6M3Ll+46EBWIPnlEn1k1lJtDOEj041tjbOUwZ0qG4yS5zNPidalG03ZQNdI1G6oVtl2y3DaEuB2R3kxPzqhaViu5UJ4DaWbHJZU6IrFv3oEDyB99Ta2+lVd0P2fdtYvPdUqCrdokbzHf41LelPSM4Sx1qILkmIzQBoSCY4aUtStNsbPG1JJEmsNCse+P160hfIJI8qbbKxTts+1dugB7ltbhA0AL9oL5AikLN7Mo5xR41oVkewfdESOXyrjGuAAOZPugfnSuOvKupDEkxCideZ5DvqOY/FXHYmIG4DkKOT1R2NW7H1zcTNM9gAG+xB+x8SPypjcQkak+tL9GEPXnkUI9CD8qCKVobL2sOY0GCBoKju2esXDu1rRhGXdqSwnf3TUnv2wJmahvTHGN1FzLK5QCPIj5UvPE3BJNEXuXMad7H/AE/IVOOhdpbdnNfuK1xjMEjsjlVbbP2u7GGg9/Gj2z8U3WJk1YkACJme6pNxfSLOEZx02Wa920RpcQHuIJFDtq7RRLbRFwgaKCqknzihr/WGxy21AULB7I7OSNSfhUd21ffrn6w9oE+k6R3RRuTi2wVjU0lf5G93APimZxbuDTRTEDvlT8ad7PwfV4m314XOLIMTpmkCe/SivRrZzvbuOHyBwVU7517WnLvp+tpHdW6jrHzZCzbgqpJOvfpRQTdNi5RjFtR/qPmvWLgy5kgc4pzgdkW7gzGDbBjQDU8dRy+dBNndFL9+4lx0VLBbtFWA7KzOUTOpGWe+eFTq86IgS2AqqICgQAO6ixY3J3JAZpxikosb43EwAFGgEDuHADuoW19t4Ue+kr91p9r3xSNwQO02/drvPdzqqySg/svaAuAqYzjeBy4EU5jtA+tV29zEC6LiIyBfZniOObnPL/mppsnaQvLJBVxoynge7mO+hhPk6GZMLgk/2gjfth0KnwoBhrpt3Cp/XfRwvQ3a+FzAOvtD3ijYpfQ6tEFdNwOncDrHrNM9pp7J8vmPnXWy7oP8Q94/RpXGpKHu19P6TXPaMWmC1FdBa2KWs28x95PKsQTYilqXXxn01p7iFDLCntCTHPnXfVKBK+1GlCXxJGo30XQPYxxGKIEBRQ/E3SdToBTnF3zJJ40Ju3GuXAm5d58N/wAKRJleLHyYocbY45p41lQXbe2WN+4VMLmgeA0+VZUrxoq8+KJ9tDphduXeqB7TNCniZ3CRXN/pcbJyEZyN5mOO7druqIYTFdXiOsU5gCSpAmJBEx3TTK/dLMS280ak+zqj9E3PTn/4/wDV/Su16Y229pSPQ1AC1c5qLkwvMPQWG6Z4PEqtmyzZiAArIViBz3cOdIC5DQKqDoji+rxNpuTLPhmE+4mrbxSQ58aoxStM8/PjUWq+Rh0k2rawqIz6teuLbXuDMMzeAGvpXLjnVS/SJtz6ziiFP7OzKL3me2w8xHkKsvYmM67D2rnF0BP70dr3g0fK3QtRpDt7Iiu9j2wt3+FvlXDmBXWwrk327kPvZaytoK/Swvjd1V705vBcPcHEwB5sPlNT7Fvw41Vv0kXtbVudWYk+WgnzagzdoLD7WC+jPR1rwN1blsqsZ1ls47oC7yJq2cFsXC2nD2bUOo0MsYkd/HWoV0Y6IOuHLdYVutcVhlnLlQ7m4mZPCrHxWMCossJEGAYJI3iOPfQRilthOTqkIYbZhAYs5lhqx0YLv38ONInZmCYAuLdzNoruymdToDx1BqIdL+mL3A9u2jquqaiesBEHTdHAc6gljBXhvt3QQAE35YmZ5DU7udA2m+juXFXZejWbVlFyhQv2QpEeWtOU2eAIaVBE5eJniSdx/WlMuhOAv2MMv1sjrDqEhc1teAcje/E8t2tE8RenjTsadeoDJJf6RO9iQqhFEKBAE7gKHX8SeWlKX74HI0OxGKk0UpJIGEG2ba6x3CfKT5U4OBVmRjmJWTJkbxEfrlQrFYtUQuWcdytE0hhukWTdP8TTU7zIqWBhy5h3kxMHStLhnRFfdkBJB8DO7yofb6TsyswUQvHn4Ule2/cu2bgIAXLwHM/81nmW9GrDXYc2RtZb6Zl0YaMOR/Lkafh9Kq7o1jjauXbsnKAAw56k+ZAVo8e+rFs3swBUyCJHeDuIquEuSJc+Ly5a6EMUrIc1sA6gkHTxjv8A14lmEjuI+NMWk8DSW09rjD2S5EkaAbu4fKuk1FWxcYubpdjPrQBqQIO8kAepojbvBAACJOp4g1X+0hfvS5BtoomDIGvjxNMui22boum1q9sydT7Ecp4HQR/WkRz26opyeG4xuywL+OC8fCg1/aG+BXTW82p402xThdBvopSsCMUhpcuFjrSO0L3VWbjj2lQgH5+VLIh/M11fQZYIkboPEHQg0q9j1oqwLOtZR3FbCdXZUUsoPZPcdRv5bqyhsziJDZKcLj+4/IU4GFITKbuYAyJG73mkUelWbStZWox+EcY7Z5tpbcspW4CRE6ZTBBkb6YzRzFHNgLZ/8d5l8mAI+NAZoEKlod7PeHFWf9IPSBcLgkKtOIxCDJG9VKjNc8p076qnDtDL4imm37rteOdmaAAskmFA0UTuA10pmOXFsTmjcU/oG1aX0aY3NhTb42nI/hbtD35qq2pL0B2oLOJCsYS6MhPANvQnz086OL2JLTvPpSvR8ftH/c+LD8qa4nSnnRy3/iN4D4k/KmxdyOmqiwlcI1nU7+Wnl+taHLsvD3jnuWrblT2S4Gkd53bid9LbavOkhbeYzlLSRwkgEKQRoePClExjJZV1tghF9kfbkqSdwn7VDk91HY/bZq9j7dpWZioXcIIJJgwFlh3+lQ/bnSZbRtuUVwytPbjJu00kMcsnLPnSv0gXFvJk6whwe1Kq2RRmzJ2IBKswHPQyTUV2Z0PxFwoWWE4Nd7CheaqdSY9TGtLcktMxqTbo7w+2r1/EW7WBsSQZUQWLajtNqMijTWYG+auXZmxbdgK7gNeAEsCxQNxyAnnuJE+FQnZeNTBM/wBWYS0ZmIBzAfZMjsL3AjzOtSjCbY+sW8+gO4gbgRv3+R866GSMnYcsOSEUgliMSveaG4nFTurm4SaY43ELaXM5ge8nkKKU2dDGrOmad5AHM7hSOIa1m7L29w1a4f8Aao09aTTpCoUFVB7zv86aX+lpDEBBNRzy8tIuhh49j3aewhetgZ3Xj7Mj86AnYahiWu5o4BXB04HSml/bssRLseMuxA7omusJtx4Kqco4gaA13NfRvB/zBS/dRbeUQB4iaRxdwLhjHE/Af1qL7RvIzSw7R46UvexYGGVNd5851o8dWY0L2BlwpPG4x89QoHuepp0PuZbK2maXQdocUzEkL3kbj5VGrFoB8JbO4EOf/rXrCPPtCjPR1j9cIHFGz/w5RP8AMF9TT4NqYvNHnjf/ACSLaGGf20Zj+GQB3RpzPGontfbd22x6ywUK7mImNNMpO7fvFTDHMSMq89d0RrHypjinL3JzTmMmdApmCo03Dvp84OXTIceVQ7SZXO0OkV67KlYBjSIOu6OczUq6LbDVLcMO28FuYPBfKfWaKX86PwK90jTSI5nf6jze7LWBPOsx4Unb2dl8Q5RSSoQubMKqYPx18qDYjCke17uP5VL7rA0Bxqa0U4KhePI7oGKsCuLyyKcOKQvHSp2ilPYwFw1lcvvrKGxhC0alwdKaKaXRqwfFhLBdrB4lfuujj0IPwFAJo/sAz9YT71qfNWH50Ae2w3qR4gigXbBkYGqQ4LoTfx1zOoNu1k/xSsqWB9lRILcdRppQXZeDa/et2U9q4wXwHFvISfKrz2TtJVTqVHZtZUX93ICPnTMcbYnI/TRX+H+i+2jBrt264BBKiw4DAHUEqZAPMGpFheimy2JAwwBAkgm8NN32mo5tHHrny9a1sgZiVKxHfmBFc4baKssi+XH4lQj3KKKbr9/5Mxwvf7/Qc/V7aqAltSANNQ27dObWm208Qttcz27QURJIGhPKJJPh7qbvYtu3+Ii9yWlUnzM04bZinS47zJjLEZZITh93LSHklWihY4Jq/wBDrC4kX1LoyEAEkgajjB13+NMsbime8qLaMSZJDBUVVEEtERIg99EMJgEtEMrmDIIc692XSI/pXe0FBAI1g6iTuOhgenvpin6d9inBOWvaRfH4vDYQEqBdxDTNwwYJMyu/Lz0150F2rtxrzdlpER+uVEtu4ZRkzYe2hDBtw7ROmQRqZII5UAxOJS3cVWKoWIG6QuZoJgfZUHU1PJ2y+MYxViGMxQHtGD67o7RA1AMjzqY9ExhwClnEi8xOdgBlI3DRTrG4VXfSZerZoYHMQYkNugbxAOoOkcPOmOH2gyAslx0uKpAZTkJE+yMu7xGvvp2PivUQZpTcnDVfBeZThGv631p9mwQWK3BuZcvZMwDEyNNTUJ+jLEYq8917ty6yKcp6wkjPpoMwJDLGoEe0JqwMTbSAXZhH42AmOU5T5isnPtG442k2C8R0bwwVnVLoMTkUnU8hMgeVBrnRcPm06puGvWEj8XaA5bhRq5YsH/Oun+MR/toeb1tJGW0RO+473T3GCAB5Ui1eypXWgGeglxQSLoZj+HKPXMfhTX+7mItLLII4kOvzNGbuKssRPVHXclsrI5SHptiMVhphbCAniZM+ponOH5MUcn4IRi7VwMWRplt0ru5jWnNtrpdUkMCwHDiR31ztXAWw2dewrHcFkA92oit7KsKt1HzTB0GWNYMazziiTToFpp/5JXge3ibh+ylrL4G64A/0lvSlOjmJnFtpJZCvm9y3J9SaR2L/AId+5964Vnut2zEfxOPShuxsTlxVtzuzwfBuyT75qhdnVcJFsX8pIYzDZoHAZSyDykDyoJ1cMpOuZZ9Qp+Z9ae4gZUiTx95JPvJpnhLpLTMACPKAD7gKsSPGbBPS3aQtdS6mJYgg7mAADCRuO6D+iUs3hGhEAwd2h5acaiH0h4xWVLdmLgAJlYeCTEDluqEsMQ3tBtdTJG/vk0nz6booXhm0r/QuLEbZsJ7d62vdmBPoNaAY/pXhRMXM3grfMCq5+oXjwH8wrltl3e7+ahlnbDj4Wt0yY3umNjgtw+Sj/wBq1Y6TWrrBQrgkwJAjXwNQs7Lu8gfAiiXR3Bst9S4yhQTrGpiAPfSrbGcGvgl+SeNZTO/tNEYqTqPmJrKyjbIc51pRGpF+Hp6f810hrEGmFujrRiAPvI6/6Z+VPF2+yEg3rxjSDdBHoU3UK2S8Yi0fxR6gj50b2Z0YfGYi4lqxmymXuG4URZ3TAOuh0AJ0odqWgnVWxxgtu3Qr4hEDqgKFmZezmAmAIJMEawd9SPo5jxcQ3twgFu4okfGiGB+jfD27boSTnjNE/ZmACSTGpongOjdizbNtbUqd4m60+NOjBp2JnlTVUQe/jSzux+0CPLSPhRbZPR3EoSzWXyFQQRDd40Uk1P12mQACrEDh1bn3ZaII7aQE3TG4+YO6l+V9sN59aVEM2PhCpuO6lWCkjNpA0AOuurEfynnWY21dZYQjdvJcrpBb/DIbUBgO+Kk+IsXCTGhJnd7tDrTF76rKPeTMDLCVBEhYBBJjifOiXpVAP1O/kC3cBOUq13cCMrXOHPrjpx0PzrYTJLXLgCSBHGRBkQO7313tLEE22NklzBAIKHtyIgaSCMwk6bqaNiJyWGJU5Zdyp7TtpEgEKcqgzEa1qTbsF0lxIvt7o5icdB6xLipcypAA/Z3DbknhmEAknskREDSovtfCXHuJlQIXItknepz5QDpKiW1MbgNOdwbOw1uwVIBACkAKzsPabU6CT2mGo4VEtr4M/WbmRYR5YNBAVmUnlB7YzVstLQhw5Sv6/f8AYr2/sGC4a/ZDCNP2vMcrfwpjjMEbbABleVzApngQTPtqpkBSd1TbE4QITI1NxiSVDQJaZkabtB3086JWLYxf1i72MiwqlDB6y1bkjSABmYRHHxpakOeMCdB9t4h1uWcxa2ue8TqXNxxEM28qSS2vEb9akd1sVfQ5reYLAXiY6smdTvzFd2ulGLmBw9pQuFtqohyQoJJLOpAPGB2gOQ0p7spoQ6cf9oAM+hrrGRTRDsWHtJ+0DIx3BgR8aS2iuWypJ1bhyEcfGrOvXS4g20Ycjr7iIoZj0uMAqYdInXMlsiO4E0iipTv/ANKut3iFJ7q3hX0XxqxP7v2iG62xbaRuVeqA8Oryk0NubHwJ0BVI5Xp/3saPypNA+fFMiO0FBtsCCY1gGDK99MdnYmzoSGVuAmfmKl2J2NY1y4u2o5NkJjxDj4UAxvRgKM631ddRKoWA8SCRHnWKEorZzyRk/SHsgt4NQOKs3j1jyD6JUXJqS7fAt2UtDcqon8iL/wDs1GA1UVVDMT9NlptiS9m0x3sisfFlB+dNsS+Sxcb8B94j5002Lez4e13Ll/lJUe4CuukTZcORxZlX1M/Kq5usbf4PHjH+Nx/JCsSuUeQ+H/NMA9PdqPTBRUSVI9psXU0qKRWlAaI47ApRbVcoaVWuoIbtarKTu39TWV3EC0B8RbjP+F/cZH5UihrKygRI+xfDvFxDyZT7xXozo3s9cNYRQBmftuebsBv5wAF8q1WUcFuwMjdUF8QVmIpvnHAkeBIrKymUJsa4zEuuoUMveRI9R86Y4hrl2Mr9VH3QpmY35gfdzrKyspPTCTa2jZtXUWRfLc508YgRTW7slLpN1x2yAM4gMQN06VusoHCNdBrJK+xpjsN1AHVMwZyBnY5oyGcsRuIzCjjKJjjWqysjrSOlcnbG4uIXKb2WJGukzHwNKGwOIFZWUdgpDW9s5TuGvl8xSNvCnXMBA8KysrUznFCLXgT2LR8WKa+Ebq7S7eBlbIHGc6/CK1WUS26AfpV/3Hit1ijOGn98j3BiKTbZls8bg8HPzmsrKmUU+ypza6GOK2eFIyKX73usB5hd9I3Qx9pMMP4Gc+9BWVlA1x6DT5didi3aUk3FsvyC2FWPPjSrbWtJ7CBfBQPgKysrlJmuKZCumeIlhAid47xGvw9KjSPWqynBQ6Q7wvTC5hCbZti4ntL2srCRrrB0kboqRXNsfWrFi5lKBmcxM+xpvjmDW6yilJ8KJYRXn3/uR3H76RVaysrC99igFKKtZWVwR1nA3mkbu00E6n0rKysbFTyNdAp8YpJMn0rdZWVxLz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6" name="Picture 12" descr="http://www.seebiz.net/wp-content/uploads/2013/03/konobar-restoran-MSC_Lirica_Restaur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14488"/>
            <a:ext cx="2714676" cy="2236992"/>
          </a:xfrm>
          <a:prstGeom prst="rect">
            <a:avLst/>
          </a:prstGeom>
          <a:noFill/>
        </p:spPr>
      </p:pic>
      <p:pic>
        <p:nvPicPr>
          <p:cNvPr id="10" name="Picture 9" descr="kuh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714488"/>
            <a:ext cx="1566868" cy="1785950"/>
          </a:xfrm>
          <a:prstGeom prst="rect">
            <a:avLst/>
          </a:prstGeom>
        </p:spPr>
      </p:pic>
      <p:pic>
        <p:nvPicPr>
          <p:cNvPr id="11" name="Picture 10" descr="uredski-posao-11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057643"/>
            <a:ext cx="4357718" cy="280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Istražili smo i pitali naše učitelje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624078" indent="-514350">
              <a:buAutoNum type="arabicPeriod"/>
            </a:pPr>
            <a:r>
              <a:rPr lang="hr-HR" dirty="0" smtClean="0"/>
              <a:t>Zašto su odabrali poziv učitelja/ice?</a:t>
            </a:r>
          </a:p>
          <a:p>
            <a:pPr marL="624078" indent="-514350">
              <a:buAutoNum type="arabicPeriod"/>
            </a:pPr>
            <a:r>
              <a:rPr lang="hr-HR" dirty="0" smtClean="0"/>
              <a:t>Što bi drugo voljeli raditi, odnosno što bi bili da nisu učitelji?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an\Desktop\image-09b6f66a7ebab485e332ecc7af486dcc2f24aae663f133acb48bc3d24196dc4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86058"/>
            <a:ext cx="2571768" cy="3429025"/>
          </a:xfrm>
          <a:prstGeom prst="rect">
            <a:avLst/>
          </a:prstGeom>
          <a:noFill/>
        </p:spPr>
      </p:pic>
      <p:pic>
        <p:nvPicPr>
          <p:cNvPr id="5" name="Picture 2" descr="C:\Users\Ivan\Downloads\97b17de4171138e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643206" cy="39648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64291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Silvija Horjan, učiteljica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7301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Teta ju je nagovorila da bude profesorica matematike </a:t>
            </a:r>
          </a:p>
          <a:p>
            <a:r>
              <a:rPr lang="hr-HR" dirty="0" smtClean="0"/>
              <a:t>  i fizike i danas joj je zahvalna </a:t>
            </a:r>
            <a:r>
              <a:rPr lang="hr-HR" dirty="0" smtClean="0"/>
              <a:t>iako </a:t>
            </a:r>
            <a:r>
              <a:rPr lang="hr-HR" dirty="0" smtClean="0"/>
              <a:t>je tada htjela</a:t>
            </a:r>
          </a:p>
          <a:p>
            <a:r>
              <a:rPr lang="hr-HR" dirty="0" smtClean="0"/>
              <a:t>  biti prof. hrvatskog jezika, a kao djevojčica sanjala je biti SUTKINJA.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285992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Profesorica matematike i fizike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1058</TotalTime>
  <Words>686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Slide 1</vt:lpstr>
      <vt:lpstr>Cilj projekta</vt:lpstr>
      <vt:lpstr>Sadržaj :</vt:lpstr>
      <vt:lpstr>Što je zanimanje?</vt:lpstr>
      <vt:lpstr>Kako dijelimo zanimanja tj. djelatnosti?</vt:lpstr>
      <vt:lpstr>Tražena zanimanja</vt:lpstr>
      <vt:lpstr>Zanimanja u kojima ima veliki broj zaposlenih su :</vt:lpstr>
      <vt:lpstr>Istražili smo i pitali naše učitelje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Biljana Kasipović, učiteljica</vt:lpstr>
      <vt:lpstr>Milan Špehar, učitelj</vt:lpstr>
      <vt:lpstr>Ines Ištoković, učiteljica</vt:lpstr>
      <vt:lpstr>Slide 19</vt:lpstr>
      <vt:lpstr>Atraktivna zanimanja</vt:lpstr>
      <vt:lpstr>Dragi učenici/ce</vt:lpstr>
      <vt:lpstr>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13</dc:title>
  <dc:creator>Josipa Crndic</dc:creator>
  <cp:lastModifiedBy>Osnovna škola</cp:lastModifiedBy>
  <cp:revision>88</cp:revision>
  <dcterms:created xsi:type="dcterms:W3CDTF">2014-04-18T12:29:34Z</dcterms:created>
  <dcterms:modified xsi:type="dcterms:W3CDTF">2014-05-08T09:30:50Z</dcterms:modified>
</cp:coreProperties>
</file>