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AB3D8D5-98FE-4005-A503-B2C4548E5335}" type="datetimeFigureOut">
              <a:rPr lang="sr-Latn-CS" smtClean="0"/>
              <a:pPr/>
              <a:t>1.3.2016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5F6CD2-BF6E-474F-B01F-AC4C0E8FF3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Neizlječive bolesti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2976" y="1850064"/>
            <a:ext cx="7696224" cy="5007936"/>
          </a:xfrm>
        </p:spPr>
        <p:txBody>
          <a:bodyPr/>
          <a:lstStyle/>
          <a:p>
            <a:endParaRPr lang="hr-HR" dirty="0"/>
          </a:p>
        </p:txBody>
      </p:sp>
      <p:pic>
        <p:nvPicPr>
          <p:cNvPr id="4" name="Slika 3" descr="ne bolestiiiiiii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81019">
            <a:off x="5349170" y="2411198"/>
            <a:ext cx="3233750" cy="2290773"/>
          </a:xfrm>
          <a:prstGeom prst="rect">
            <a:avLst/>
          </a:prstGeom>
        </p:spPr>
      </p:pic>
      <p:pic>
        <p:nvPicPr>
          <p:cNvPr id="5" name="Slika 4" descr="medicina-lijekov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714752"/>
            <a:ext cx="3736912" cy="264318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Leukemija 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0100" y="1214422"/>
            <a:ext cx="8143900" cy="5643578"/>
          </a:xfrm>
        </p:spPr>
        <p:txBody>
          <a:bodyPr>
            <a:noAutofit/>
          </a:bodyPr>
          <a:lstStyle/>
          <a:p>
            <a:r>
              <a:rPr lang="hr-HR" sz="2400" b="1" dirty="0"/>
              <a:t>UZROCI</a:t>
            </a:r>
            <a:r>
              <a:rPr lang="hr-HR" sz="2400" dirty="0"/>
              <a:t>:Ne znaju se točno uzroci ove </a:t>
            </a:r>
            <a:r>
              <a:rPr lang="hr-HR" sz="2400" dirty="0" smtClean="0"/>
              <a:t>bolesti </a:t>
            </a:r>
            <a:r>
              <a:rPr lang="hr-HR" sz="2400" dirty="0"/>
              <a:t>, ali danas je poznato da se može pojaviti zbog genetskih  faktora,izloženosti kemikalijama i </a:t>
            </a:r>
            <a:r>
              <a:rPr lang="hr-HR" sz="2400" dirty="0" smtClean="0"/>
              <a:t>radijacijama </a:t>
            </a:r>
            <a:r>
              <a:rPr lang="hr-HR" sz="2400" dirty="0"/>
              <a:t>ili je može uzrokovati bakterija ili virus</a:t>
            </a:r>
            <a:r>
              <a:rPr lang="hr-HR" sz="2400" dirty="0" smtClean="0"/>
              <a:t>. Bolest </a:t>
            </a:r>
            <a:r>
              <a:rPr lang="hr-HR" sz="2400" dirty="0"/>
              <a:t>može godinama biti prisutna u organizmu , a da se ne zna za nju. U velikom broju slučajeva dijagnosticira se slučajno</a:t>
            </a:r>
            <a:r>
              <a:rPr lang="hr-HR" sz="2400" dirty="0" smtClean="0"/>
              <a:t>.</a:t>
            </a:r>
          </a:p>
          <a:p>
            <a:pPr>
              <a:buNone/>
            </a:pPr>
            <a:endParaRPr lang="hr-HR" sz="2400" b="1" dirty="0"/>
          </a:p>
          <a:p>
            <a:pPr>
              <a:buNone/>
            </a:pPr>
            <a:r>
              <a:rPr lang="hr-HR" sz="2400" b="1" dirty="0" smtClean="0"/>
              <a:t> TIPOVI</a:t>
            </a:r>
            <a:r>
              <a:rPr lang="hr-HR" sz="2400" dirty="0" smtClean="0"/>
              <a:t>:Postoje </a:t>
            </a:r>
            <a:r>
              <a:rPr lang="hr-HR" sz="2400" dirty="0" smtClean="0"/>
              <a:t>mnogi tipovi i pod tipovi leukemije , ovisno o tome kako se bolest razvija i koji tip krvnih stanica je zahvaćen bolešću. </a:t>
            </a:r>
          </a:p>
          <a:p>
            <a:pPr>
              <a:buNone/>
            </a:pPr>
            <a:endParaRPr lang="hr-HR" sz="2400" dirty="0"/>
          </a:p>
          <a:p>
            <a:pPr>
              <a:buNone/>
            </a:pPr>
            <a:endParaRPr lang="hr-HR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Simptomi: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Simptomi leukemije su čest umor , gubitak apetita i tjelesne težine , povišena tjelesna temperatura , </a:t>
            </a:r>
            <a:r>
              <a:rPr lang="hr-HR" dirty="0" err="1" smtClean="0"/>
              <a:t>ućestalna</a:t>
            </a:r>
            <a:r>
              <a:rPr lang="hr-HR" dirty="0" smtClean="0"/>
              <a:t> znojenja , sklonost krvarenju i pojavljivanju modrica , bol u kostima </a:t>
            </a:r>
            <a:r>
              <a:rPr lang="hr-HR" dirty="0" err="1" smtClean="0"/>
              <a:t>..</a:t>
            </a:r>
            <a:r>
              <a:rPr lang="hr-HR" dirty="0" smtClean="0"/>
              <a:t>. Variraju od osobe do osobe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Liječenje 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Ne </a:t>
            </a:r>
            <a:r>
              <a:rPr lang="hr-HR" dirty="0"/>
              <a:t>postoji univerzalni lijek za sve pacijente. Terapija ovisi o tipu leukemije, dobi pacijenta, stupnju bolesti i općem stanju organizma. Akutne leukemije je potrebno početi liječiti čim prije, dok kronične ne zahtijevaju brz postupak liječenja, ali je izlječenje jako rijetko. U većini slučajeva oboljele se podvrgava kemoterapiji, zračenju središnjeg živčanog sustava, a ponekad i presađivanju koštane srži. Osnovni lijekovi: </a:t>
            </a:r>
            <a:r>
              <a:rPr lang="hr-HR" dirty="0" err="1"/>
              <a:t>kortikosteroidi</a:t>
            </a:r>
            <a:r>
              <a:rPr lang="hr-HR" dirty="0"/>
              <a:t> i citostatici- primjenjuju se </a:t>
            </a:r>
            <a:r>
              <a:rPr lang="hr-HR" dirty="0" err="1"/>
              <a:t>peroralno</a:t>
            </a:r>
            <a:r>
              <a:rPr lang="hr-HR" dirty="0"/>
              <a:t>, </a:t>
            </a:r>
            <a:r>
              <a:rPr lang="hr-HR" dirty="0" err="1"/>
              <a:t>intravenski</a:t>
            </a:r>
            <a:r>
              <a:rPr lang="hr-HR" dirty="0"/>
              <a:t>, </a:t>
            </a:r>
            <a:r>
              <a:rPr lang="hr-HR" dirty="0" err="1"/>
              <a:t>intratekalno</a:t>
            </a:r>
            <a:r>
              <a:rPr lang="hr-HR" dirty="0"/>
              <a:t>. Daju se krvni derivati.</a:t>
            </a:r>
          </a:p>
          <a:p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Leukemija </a:t>
            </a:r>
            <a:endParaRPr lang="hr-HR" b="1" dirty="0"/>
          </a:p>
        </p:txBody>
      </p:sp>
      <p:pic>
        <p:nvPicPr>
          <p:cNvPr id="4" name="Rezervirano mjesto sadržaja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37801" y="357166"/>
            <a:ext cx="4508806" cy="2714644"/>
          </a:xfrm>
        </p:spPr>
      </p:pic>
      <p:pic>
        <p:nvPicPr>
          <p:cNvPr id="5" name="Slika 4" descr="preuzmi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2066" y="4286232"/>
            <a:ext cx="3864679" cy="2571768"/>
          </a:xfrm>
          <a:prstGeom prst="rect">
            <a:avLst/>
          </a:prstGeom>
        </p:spPr>
      </p:pic>
      <p:pic>
        <p:nvPicPr>
          <p:cNvPr id="6" name="Slika 5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3357562"/>
            <a:ext cx="3500462" cy="235745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err="1" smtClean="0"/>
              <a:t>Zika</a:t>
            </a:r>
            <a:r>
              <a:rPr lang="hr-HR" b="1" dirty="0" smtClean="0"/>
              <a:t> virus 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J</a:t>
            </a:r>
            <a:r>
              <a:rPr lang="hr-HR" dirty="0" smtClean="0"/>
              <a:t>užnom Amerikom širi se </a:t>
            </a:r>
            <a:r>
              <a:rPr lang="hr-HR" dirty="0" err="1" smtClean="0"/>
              <a:t>zika</a:t>
            </a:r>
            <a:r>
              <a:rPr lang="hr-HR" dirty="0" smtClean="0"/>
              <a:t> virus. Virus prenose komarci, a manifestira se simptomima kao što su bolovi u zglobovima i teške glavobolje. Lijeka i cjepiva nema samo se ublažavaju simptomi. No zaraze li se trudnice posljedice bi mogle biti puno gore. </a:t>
            </a:r>
          </a:p>
          <a:p>
            <a:r>
              <a:rPr lang="hr-HR" b="1" dirty="0" smtClean="0"/>
              <a:t>OTKRIĆE VIRUSA- </a:t>
            </a:r>
            <a:r>
              <a:rPr lang="hr-HR" dirty="0" smtClean="0"/>
              <a:t>Virus je otkriven 1947.godine. Od tada je harao po Africi, jugoistočnoj Aziji i na pacifičkim otocima.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Djeca se rađaju s poremećajem zbog kojeg imaju malu glavu i mozak se ne može razviti</a:t>
            </a:r>
          </a:p>
          <a:p>
            <a:r>
              <a:rPr lang="hr-HR" dirty="0" smtClean="0"/>
              <a:t>Virus se širi jako brzo.</a:t>
            </a:r>
          </a:p>
          <a:p>
            <a:r>
              <a:rPr lang="hr-HR" dirty="0" smtClean="0"/>
              <a:t>U Hrvatskoj nema </a:t>
            </a:r>
            <a:r>
              <a:rPr lang="hr-HR" dirty="0" err="1" smtClean="0"/>
              <a:t>zika</a:t>
            </a:r>
            <a:r>
              <a:rPr lang="hr-HR" dirty="0" smtClean="0"/>
              <a:t> virusa, mali je rizik da se pojavi jer tigrasti komarci koji prenose virus nisu zaraženi.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err="1" smtClean="0"/>
              <a:t>Zika</a:t>
            </a:r>
            <a:r>
              <a:rPr lang="hr-HR" b="1" dirty="0" smtClean="0"/>
              <a:t> virus</a:t>
            </a:r>
            <a:endParaRPr lang="hr-HR" b="1" dirty="0"/>
          </a:p>
        </p:txBody>
      </p:sp>
      <p:pic>
        <p:nvPicPr>
          <p:cNvPr id="4" name="Rezervirano mjesto sadržaja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1600" y="0"/>
            <a:ext cx="4592400" cy="2571744"/>
          </a:xfrm>
        </p:spPr>
      </p:pic>
      <p:pic>
        <p:nvPicPr>
          <p:cNvPr id="5" name="Slika 4" descr="images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3857628"/>
            <a:ext cx="4337307" cy="2428892"/>
          </a:xfrm>
          <a:prstGeom prst="rect">
            <a:avLst/>
          </a:prstGeom>
        </p:spPr>
      </p:pic>
      <p:pic>
        <p:nvPicPr>
          <p:cNvPr id="6" name="Slika 5" descr="preuzmi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712730">
            <a:off x="1215622" y="2077636"/>
            <a:ext cx="3117174" cy="209328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                       KRAJ</a:t>
            </a:r>
          </a:p>
          <a:p>
            <a:pPr>
              <a:buNone/>
            </a:pPr>
            <a:r>
              <a:rPr lang="hr-HR" dirty="0" smtClean="0"/>
              <a:t>          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prezentacija-6.a </a:t>
            </a:r>
            <a:r>
              <a:rPr lang="hr-HR" dirty="0" smtClean="0">
                <a:sym typeface="Wingdings" pitchFamily="2" charset="2"/>
              </a:rPr>
              <a:t>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Ovu temu smo odabrali zato što u svijetu ima nažalost sve više i više neizlječivih bolesti. Neke bolesti se teško izliječe, a neke dovode i do smrti. Neke od njih koje ćemo vam prikazati su: HIV ili AIDS, </a:t>
            </a:r>
            <a:r>
              <a:rPr lang="hr-HR" dirty="0" err="1" smtClean="0"/>
              <a:t>ebola</a:t>
            </a:r>
            <a:r>
              <a:rPr lang="hr-HR" dirty="0" smtClean="0"/>
              <a:t>, </a:t>
            </a:r>
            <a:r>
              <a:rPr lang="hr-HR" dirty="0" err="1" smtClean="0"/>
              <a:t>zika</a:t>
            </a:r>
            <a:r>
              <a:rPr lang="hr-HR" dirty="0" smtClean="0"/>
              <a:t> virus, leukemija. 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615262" cy="1071570"/>
          </a:xfrm>
        </p:spPr>
        <p:txBody>
          <a:bodyPr/>
          <a:lstStyle/>
          <a:p>
            <a:pPr algn="l"/>
            <a:r>
              <a:rPr lang="hr-HR" dirty="0" smtClean="0"/>
              <a:t>HIV ili AIDS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0100" y="1285860"/>
            <a:ext cx="7686700" cy="5072098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Uzročnik HIV je </a:t>
            </a:r>
            <a:r>
              <a:rPr lang="hr-HR" b="1" dirty="0" smtClean="0"/>
              <a:t>retrovirus</a:t>
            </a:r>
            <a:r>
              <a:rPr lang="hr-HR" dirty="0" smtClean="0"/>
              <a:t> koji napada specifične stanice obrane organizama,stanice iz grupe leukocita,on svojim </a:t>
            </a:r>
            <a:r>
              <a:rPr lang="hr-HR" dirty="0" err="1" smtClean="0"/>
              <a:t>e</a:t>
            </a:r>
            <a:r>
              <a:rPr lang="hr-HR" dirty="0" err="1" smtClean="0"/>
              <a:t>nzinom</a:t>
            </a:r>
            <a:r>
              <a:rPr lang="hr-HR" dirty="0" smtClean="0"/>
              <a:t> </a:t>
            </a:r>
            <a:r>
              <a:rPr lang="hr-HR" dirty="0" smtClean="0"/>
              <a:t>reverzna </a:t>
            </a:r>
            <a:r>
              <a:rPr lang="hr-HR" dirty="0" err="1" smtClean="0"/>
              <a:t>transkriptaža</a:t>
            </a:r>
            <a:r>
              <a:rPr lang="hr-HR" dirty="0" smtClean="0"/>
              <a:t> </a:t>
            </a:r>
            <a:r>
              <a:rPr lang="hr-HR" dirty="0" smtClean="0"/>
              <a:t>nameće svoj genski kod te tako zaražena stanica umnožava viruse i uništava </a:t>
            </a:r>
            <a:r>
              <a:rPr lang="hr-HR" dirty="0" smtClean="0"/>
              <a:t>se.</a:t>
            </a:r>
          </a:p>
          <a:p>
            <a:r>
              <a:rPr lang="hr-HR" dirty="0" smtClean="0"/>
              <a:t> </a:t>
            </a:r>
            <a:r>
              <a:rPr lang="hr-HR" b="1" dirty="0" smtClean="0"/>
              <a:t>Način prenošenja : </a:t>
            </a:r>
            <a:r>
              <a:rPr lang="hr-HR" dirty="0" smtClean="0"/>
              <a:t>HIV se najčešće prenosi spolnim činom , miješanjem nekih od tjelesnih izlučevina oboljelog s onima zdravog čovjeka – sa majke na dijete u trudnoći</a:t>
            </a:r>
            <a:endParaRPr lang="hr-HR" b="1" dirty="0" smtClean="0"/>
          </a:p>
          <a:p>
            <a:pPr>
              <a:buNone/>
            </a:pPr>
            <a:r>
              <a:rPr lang="hr-HR" b="1" dirty="0" smtClean="0"/>
              <a:t> 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417638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0100" y="500042"/>
            <a:ext cx="8143900" cy="6126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Simptomi: </a:t>
            </a:r>
            <a:r>
              <a:rPr lang="hr-HR" dirty="0" smtClean="0"/>
              <a:t>HIV  virus znatno oslabi imuni sustav </a:t>
            </a:r>
            <a:r>
              <a:rPr lang="hr-HR" dirty="0" smtClean="0"/>
              <a:t>čovjeka , </a:t>
            </a:r>
            <a:r>
              <a:rPr lang="hr-HR" dirty="0" smtClean="0"/>
              <a:t>a </a:t>
            </a:r>
            <a:r>
              <a:rPr lang="hr-HR" dirty="0" smtClean="0"/>
              <a:t>to iskorištavaju kako mikroorganizmi  koji redovno žive na i u čovjeku tako i organizmi koji dolaze izvana. Ostatak imunološkog sustava nije dovoljno jak da se  odupre HIV virusu pa je bolesnik dobra podloga za razne oportunističke infekcije </a:t>
            </a:r>
            <a:r>
              <a:rPr lang="hr-HR" dirty="0" err="1" smtClean="0"/>
              <a:t>npr</a:t>
            </a:r>
            <a:r>
              <a:rPr lang="hr-HR" dirty="0" smtClean="0"/>
              <a:t>. Proljevi,rakovi,upale. </a:t>
            </a:r>
          </a:p>
          <a:p>
            <a:pPr>
              <a:buNone/>
            </a:pPr>
            <a:r>
              <a:rPr lang="hr-HR" dirty="0" smtClean="0"/>
              <a:t>HIV- pozitivne osobe požive i preko deset godina bez ikakvog znaka bolesti. Osoba na kraju umire od raznih infekcija pluća, tumora i drugo.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Pojava i širenje bolesti: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0100" y="1600200"/>
            <a:ext cx="8143900" cy="525780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1981. godine je iz Los Angelesa otkrivena dotad nepoznata bolest. U početku je AIDS smatran bolešću homoseksualaca, trebalo je nekoliko godina da se dokaže suprotno, sve dok nisu počeli obolijevati žene i djeca.</a:t>
            </a:r>
          </a:p>
          <a:p>
            <a:pPr>
              <a:buNone/>
            </a:pPr>
            <a:r>
              <a:rPr lang="hr-HR" b="1" dirty="0" smtClean="0"/>
              <a:t> Procjena </a:t>
            </a:r>
            <a:r>
              <a:rPr lang="hr-HR" b="1" dirty="0" smtClean="0"/>
              <a:t>broja odraslih i djece koje žive s HIV-om:</a:t>
            </a:r>
          </a:p>
          <a:p>
            <a:pPr>
              <a:buNone/>
            </a:pPr>
            <a:r>
              <a:rPr lang="hr-HR" dirty="0" smtClean="0"/>
              <a:t> Sjeverna </a:t>
            </a:r>
            <a:r>
              <a:rPr lang="hr-HR" dirty="0" smtClean="0"/>
              <a:t>Amerika 1,3 milijuna </a:t>
            </a:r>
            <a:r>
              <a:rPr lang="hr-HR" dirty="0" smtClean="0"/>
              <a:t> </a:t>
            </a:r>
            <a:r>
              <a:rPr lang="hr-HR" dirty="0" smtClean="0"/>
              <a:t>Istočna </a:t>
            </a:r>
            <a:r>
              <a:rPr lang="hr-HR" dirty="0" smtClean="0"/>
              <a:t>Azija:800000        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Karibi</a:t>
            </a:r>
            <a:r>
              <a:rPr lang="hr-HR" dirty="0" smtClean="0"/>
              <a:t>: 230000                                 </a:t>
            </a:r>
            <a:r>
              <a:rPr lang="hr-HR" dirty="0" smtClean="0"/>
              <a:t>Oceanija:75000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  Južna </a:t>
            </a:r>
            <a:r>
              <a:rPr lang="hr-HR" dirty="0" smtClean="0"/>
              <a:t>Amerika:1,3 milijuna         </a:t>
            </a:r>
          </a:p>
          <a:p>
            <a:pPr>
              <a:buNone/>
            </a:pPr>
            <a:r>
              <a:rPr lang="hr-HR" dirty="0" smtClean="0"/>
              <a:t>  Zapadna </a:t>
            </a:r>
            <a:r>
              <a:rPr lang="hr-HR" dirty="0" smtClean="0"/>
              <a:t>Europa: 760000 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b="1" dirty="0" smtClean="0"/>
              <a:t>HIV ili ADIS </a:t>
            </a:r>
            <a:endParaRPr lang="hr-HR" b="1" dirty="0"/>
          </a:p>
        </p:txBody>
      </p:sp>
      <p:pic>
        <p:nvPicPr>
          <p:cNvPr id="4" name="Rezervirano mjesto sadržaja 3" descr="preuzm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1024" y="357166"/>
            <a:ext cx="4117858" cy="2428892"/>
          </a:xfrm>
        </p:spPr>
      </p:pic>
      <p:pic>
        <p:nvPicPr>
          <p:cNvPr id="5" name="Slika 4" descr="kapo__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1142984"/>
            <a:ext cx="3143272" cy="3143272"/>
          </a:xfrm>
          <a:prstGeom prst="rect">
            <a:avLst/>
          </a:prstGeom>
        </p:spPr>
      </p:pic>
      <p:pic>
        <p:nvPicPr>
          <p:cNvPr id="6" name="Slika 5" descr="hiv-aids-youth-ribbon-20130301-rappl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4357694"/>
            <a:ext cx="5081590" cy="2054387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err="1" smtClean="0"/>
              <a:t>Ebola</a:t>
            </a:r>
            <a:r>
              <a:rPr lang="hr-HR" b="1" dirty="0" smtClean="0"/>
              <a:t> 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 smtClean="0"/>
              <a:t>Ebola</a:t>
            </a:r>
            <a:r>
              <a:rPr lang="hr-HR" dirty="0" smtClean="0"/>
              <a:t> je bolest koja se pojavljuje rijetko , no karakterizira je pojava teške kliničke slike u oboljelih i visoki postotak smrtnosti. </a:t>
            </a:r>
          </a:p>
          <a:p>
            <a:r>
              <a:rPr lang="hr-HR" dirty="0" smtClean="0"/>
              <a:t>Prenosi se direktnim kontaktom s krvlju i  ostalim </a:t>
            </a:r>
            <a:r>
              <a:rPr lang="hr-HR" dirty="0" err="1" smtClean="0"/>
              <a:t>tjelsenim</a:t>
            </a:r>
            <a:r>
              <a:rPr lang="hr-HR" dirty="0" smtClean="0"/>
              <a:t> tekućinama.</a:t>
            </a:r>
          </a:p>
          <a:p>
            <a:r>
              <a:rPr lang="hr-HR" dirty="0" smtClean="0"/>
              <a:t>Smrtnost se kreće oko 60% ali može biti i do 90% gdje su najčešće epidemije </a:t>
            </a:r>
            <a:r>
              <a:rPr lang="hr-HR" dirty="0" err="1" smtClean="0"/>
              <a:t>ebole</a:t>
            </a:r>
            <a:r>
              <a:rPr lang="hr-HR" dirty="0" smtClean="0"/>
              <a:t>.                   Epidemije </a:t>
            </a:r>
            <a:r>
              <a:rPr lang="hr-HR" dirty="0" err="1" smtClean="0"/>
              <a:t>ebole</a:t>
            </a:r>
            <a:r>
              <a:rPr lang="hr-HR" dirty="0" smtClean="0"/>
              <a:t> najčešće su u zabačenim seoskim područjima. </a:t>
            </a:r>
            <a:r>
              <a:rPr lang="hr-HR" dirty="0" err="1" smtClean="0"/>
              <a:t>Ebola</a:t>
            </a:r>
            <a:r>
              <a:rPr lang="hr-HR" dirty="0" smtClean="0"/>
              <a:t> se ne može </a:t>
            </a:r>
            <a:r>
              <a:rPr lang="hr-HR" dirty="0" err="1" smtClean="0"/>
              <a:t>prenjeti</a:t>
            </a:r>
            <a:r>
              <a:rPr lang="hr-HR" dirty="0" smtClean="0"/>
              <a:t> zrakom. 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smtClean="0"/>
              <a:t> simptomi </a:t>
            </a:r>
            <a:r>
              <a:rPr lang="hr-HR" b="1" dirty="0" err="1" smtClean="0"/>
              <a:t>ebole</a:t>
            </a:r>
            <a:r>
              <a:rPr lang="hr-HR" b="1" dirty="0" smtClean="0"/>
              <a:t> 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Simptomi koji u početku uključuju: nagli porast temperature, glavobolja i jake bolove u </a:t>
            </a:r>
            <a:r>
              <a:rPr lang="hr-HR" dirty="0" smtClean="0"/>
              <a:t>tijelu, </a:t>
            </a:r>
            <a:r>
              <a:rPr lang="hr-HR" dirty="0" smtClean="0"/>
              <a:t>a kasnije izrazitu slabost koja se pogoršava mučninom i </a:t>
            </a:r>
            <a:r>
              <a:rPr lang="hr-HR" dirty="0" err="1" smtClean="0"/>
              <a:t>povračanjem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b="1" dirty="0" smtClean="0"/>
              <a:t>zastupljenost  </a:t>
            </a:r>
            <a:r>
              <a:rPr lang="hr-HR" b="1" dirty="0" err="1" smtClean="0"/>
              <a:t>ebole</a:t>
            </a:r>
            <a:endParaRPr lang="hr-HR" b="1" dirty="0" smtClean="0"/>
          </a:p>
          <a:p>
            <a:pPr>
              <a:buNone/>
            </a:pPr>
            <a:r>
              <a:rPr lang="hr-HR" dirty="0" err="1" smtClean="0"/>
              <a:t>Ebola</a:t>
            </a:r>
            <a:r>
              <a:rPr lang="hr-HR" dirty="0" smtClean="0"/>
              <a:t> je zastupljena u 4 Afričke države: Gvineji, Liberiji, Nigeriji i Leoneu.</a:t>
            </a:r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b="1" dirty="0" err="1" smtClean="0"/>
              <a:t>Ebola</a:t>
            </a:r>
            <a:r>
              <a:rPr lang="hr-HR" b="1" dirty="0" smtClean="0"/>
              <a:t> </a:t>
            </a:r>
            <a:endParaRPr lang="hr-HR" b="1" dirty="0"/>
          </a:p>
        </p:txBody>
      </p:sp>
      <p:pic>
        <p:nvPicPr>
          <p:cNvPr id="4" name="Rezervirano mjesto sadržaja 3" descr="ebo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44" y="0"/>
            <a:ext cx="4429156" cy="2214578"/>
          </a:xfrm>
        </p:spPr>
      </p:pic>
      <p:pic>
        <p:nvPicPr>
          <p:cNvPr id="5" name="Slika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2000240"/>
            <a:ext cx="3571932" cy="1785966"/>
          </a:xfrm>
          <a:prstGeom prst="rect">
            <a:avLst/>
          </a:prstGeom>
        </p:spPr>
      </p:pic>
      <p:pic>
        <p:nvPicPr>
          <p:cNvPr id="6" name="Slika 5" descr="maxresdefaul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3929066"/>
            <a:ext cx="4643438" cy="261193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173</TotalTime>
  <Words>717</Words>
  <Application>Microsoft Office PowerPoint</Application>
  <PresentationFormat>Prikaz na zaslonu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18" baseType="lpstr">
      <vt:lpstr>Solsticij</vt:lpstr>
      <vt:lpstr>Neizlječive bolesti</vt:lpstr>
      <vt:lpstr>Uvod</vt:lpstr>
      <vt:lpstr>HIV ili AIDS</vt:lpstr>
      <vt:lpstr>Slajd 4</vt:lpstr>
      <vt:lpstr>Pojava i širenje bolesti:</vt:lpstr>
      <vt:lpstr>HIV ili ADIS </vt:lpstr>
      <vt:lpstr>Ebola </vt:lpstr>
      <vt:lpstr> simptomi ebole </vt:lpstr>
      <vt:lpstr>Ebola </vt:lpstr>
      <vt:lpstr>Leukemija </vt:lpstr>
      <vt:lpstr>Simptomi:</vt:lpstr>
      <vt:lpstr>Liječenje </vt:lpstr>
      <vt:lpstr>Leukemija </vt:lpstr>
      <vt:lpstr>Zika virus </vt:lpstr>
      <vt:lpstr>Slajd 15</vt:lpstr>
      <vt:lpstr>Zika virus</vt:lpstr>
      <vt:lpstr>Slajd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Neizljecive bolesti</dc:title>
  <dc:creator>Miroslav</dc:creator>
  <cp:lastModifiedBy>Miroslav</cp:lastModifiedBy>
  <cp:revision>19</cp:revision>
  <dcterms:created xsi:type="dcterms:W3CDTF">2016-02-29T15:34:50Z</dcterms:created>
  <dcterms:modified xsi:type="dcterms:W3CDTF">2016-03-01T13:58:26Z</dcterms:modified>
</cp:coreProperties>
</file>