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42" r:id="rId1"/>
  </p:sldMasterIdLst>
  <p:sldIdLst>
    <p:sldId id="298" r:id="rId2"/>
    <p:sldId id="299" r:id="rId3"/>
    <p:sldId id="276" r:id="rId4"/>
    <p:sldId id="258" r:id="rId5"/>
    <p:sldId id="260" r:id="rId6"/>
    <p:sldId id="259" r:id="rId7"/>
    <p:sldId id="261" r:id="rId8"/>
    <p:sldId id="280" r:id="rId9"/>
    <p:sldId id="262" r:id="rId10"/>
    <p:sldId id="281" r:id="rId11"/>
    <p:sldId id="263" r:id="rId12"/>
    <p:sldId id="282" r:id="rId13"/>
    <p:sldId id="264" r:id="rId14"/>
    <p:sldId id="285" r:id="rId15"/>
    <p:sldId id="265" r:id="rId16"/>
    <p:sldId id="286" r:id="rId17"/>
    <p:sldId id="266" r:id="rId18"/>
    <p:sldId id="284" r:id="rId19"/>
    <p:sldId id="267" r:id="rId20"/>
    <p:sldId id="287" r:id="rId21"/>
    <p:sldId id="268" r:id="rId22"/>
    <p:sldId id="288" r:id="rId23"/>
    <p:sldId id="277" r:id="rId24"/>
    <p:sldId id="289" r:id="rId25"/>
    <p:sldId id="278" r:id="rId26"/>
    <p:sldId id="290" r:id="rId27"/>
    <p:sldId id="309" r:id="rId28"/>
    <p:sldId id="310" r:id="rId29"/>
    <p:sldId id="269" r:id="rId30"/>
    <p:sldId id="291" r:id="rId31"/>
    <p:sldId id="270" r:id="rId32"/>
    <p:sldId id="292" r:id="rId33"/>
    <p:sldId id="271" r:id="rId34"/>
    <p:sldId id="293" r:id="rId35"/>
    <p:sldId id="272" r:id="rId36"/>
    <p:sldId id="294" r:id="rId37"/>
    <p:sldId id="273" r:id="rId38"/>
    <p:sldId id="295" r:id="rId39"/>
    <p:sldId id="274" r:id="rId40"/>
    <p:sldId id="296" r:id="rId41"/>
    <p:sldId id="275" r:id="rId42"/>
    <p:sldId id="297" r:id="rId43"/>
    <p:sldId id="300" r:id="rId44"/>
    <p:sldId id="301" r:id="rId45"/>
    <p:sldId id="302" r:id="rId46"/>
    <p:sldId id="305" r:id="rId47"/>
  </p:sldIdLst>
  <p:sldSz cx="12192000" cy="6858000"/>
  <p:notesSz cx="6797675" cy="9928225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3A6F"/>
    <a:srgbClr val="FF0000"/>
    <a:srgbClr val="FF0066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16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108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9D4B8A2-DF54-4FA1-8A5A-345C50889C9F}" type="datetimeFigureOut">
              <a:rPr lang="hr-HR" smtClean="0"/>
              <a:t>7.3.2016.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B3F83DB-155F-49CD-A725-3E360F36F2A0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9233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B8A2-DF54-4FA1-8A5A-345C50889C9F}" type="datetimeFigureOut">
              <a:rPr lang="hr-HR" smtClean="0"/>
              <a:t>7.3.2016.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F83DB-155F-49CD-A725-3E360F36F2A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57894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B8A2-DF54-4FA1-8A5A-345C50889C9F}" type="datetimeFigureOut">
              <a:rPr lang="hr-HR" smtClean="0"/>
              <a:t>7.3.2016.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F83DB-155F-49CD-A725-3E360F36F2A0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2004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B8A2-DF54-4FA1-8A5A-345C50889C9F}" type="datetimeFigureOut">
              <a:rPr lang="hr-HR" smtClean="0"/>
              <a:t>7.3.2016.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F83DB-155F-49CD-A725-3E360F36F2A0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6468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B8A2-DF54-4FA1-8A5A-345C50889C9F}" type="datetimeFigureOut">
              <a:rPr lang="hr-HR" smtClean="0"/>
              <a:t>7.3.2016.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F83DB-155F-49CD-A725-3E360F36F2A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08246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B8A2-DF54-4FA1-8A5A-345C50889C9F}" type="datetimeFigureOut">
              <a:rPr lang="hr-HR" smtClean="0"/>
              <a:t>7.3.2016.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F83DB-155F-49CD-A725-3E360F36F2A0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8846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B8A2-DF54-4FA1-8A5A-345C50889C9F}" type="datetimeFigureOut">
              <a:rPr lang="hr-HR" smtClean="0"/>
              <a:t>7.3.2016.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F83DB-155F-49CD-A725-3E360F36F2A0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108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B8A2-DF54-4FA1-8A5A-345C50889C9F}" type="datetimeFigureOut">
              <a:rPr lang="hr-HR" smtClean="0"/>
              <a:t>7.3.2016.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F83DB-155F-49CD-A725-3E360F36F2A0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5713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B8A2-DF54-4FA1-8A5A-345C50889C9F}" type="datetimeFigureOut">
              <a:rPr lang="hr-HR" smtClean="0"/>
              <a:t>7.3.2016.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F83DB-155F-49CD-A725-3E360F36F2A0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8950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B8A2-DF54-4FA1-8A5A-345C50889C9F}" type="datetimeFigureOut">
              <a:rPr lang="hr-HR" smtClean="0"/>
              <a:t>7.3.2016.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F83DB-155F-49CD-A725-3E360F36F2A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30347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B8A2-DF54-4FA1-8A5A-345C50889C9F}" type="datetimeFigureOut">
              <a:rPr lang="hr-HR" smtClean="0"/>
              <a:t>7.3.2016.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F83DB-155F-49CD-A725-3E360F36F2A0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2402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B8A2-DF54-4FA1-8A5A-345C50889C9F}" type="datetimeFigureOut">
              <a:rPr lang="hr-HR" smtClean="0"/>
              <a:t>7.3.2016.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F83DB-155F-49CD-A725-3E360F36F2A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5881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B8A2-DF54-4FA1-8A5A-345C50889C9F}" type="datetimeFigureOut">
              <a:rPr lang="hr-HR" smtClean="0"/>
              <a:t>7.3.2016.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F83DB-155F-49CD-A725-3E360F36F2A0}" type="slidenum">
              <a:rPr lang="hr-HR" smtClean="0"/>
              <a:t>‹#›</a:t>
            </a:fld>
            <a:endParaRPr lang="hr-H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4855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B8A2-DF54-4FA1-8A5A-345C50889C9F}" type="datetimeFigureOut">
              <a:rPr lang="hr-HR" smtClean="0"/>
              <a:t>7.3.2016.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F83DB-155F-49CD-A725-3E360F36F2A0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9660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B8A2-DF54-4FA1-8A5A-345C50889C9F}" type="datetimeFigureOut">
              <a:rPr lang="hr-HR" smtClean="0"/>
              <a:t>7.3.2016.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F83DB-155F-49CD-A725-3E360F36F2A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3716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B8A2-DF54-4FA1-8A5A-345C50889C9F}" type="datetimeFigureOut">
              <a:rPr lang="hr-HR" smtClean="0"/>
              <a:t>7.3.2016.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F83DB-155F-49CD-A725-3E360F36F2A0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8609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B8A2-DF54-4FA1-8A5A-345C50889C9F}" type="datetimeFigureOut">
              <a:rPr lang="hr-HR" smtClean="0"/>
              <a:t>7.3.2016.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F83DB-155F-49CD-A725-3E360F36F2A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4478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9D4B8A2-DF54-4FA1-8A5A-345C50889C9F}" type="datetimeFigureOut">
              <a:rPr lang="hr-HR" smtClean="0"/>
              <a:t>7.3.2016.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B3F83DB-155F-49CD-A725-3E360F36F2A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951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3" r:id="rId1"/>
    <p:sldLayoutId id="2147484244" r:id="rId2"/>
    <p:sldLayoutId id="2147484245" r:id="rId3"/>
    <p:sldLayoutId id="2147484246" r:id="rId4"/>
    <p:sldLayoutId id="2147484247" r:id="rId5"/>
    <p:sldLayoutId id="2147484248" r:id="rId6"/>
    <p:sldLayoutId id="2147484249" r:id="rId7"/>
    <p:sldLayoutId id="2147484250" r:id="rId8"/>
    <p:sldLayoutId id="2147484251" r:id="rId9"/>
    <p:sldLayoutId id="2147484252" r:id="rId10"/>
    <p:sldLayoutId id="2147484253" r:id="rId11"/>
    <p:sldLayoutId id="2147484254" r:id="rId12"/>
    <p:sldLayoutId id="2147484255" r:id="rId13"/>
    <p:sldLayoutId id="2147484256" r:id="rId14"/>
    <p:sldLayoutId id="2147484257" r:id="rId15"/>
    <p:sldLayoutId id="2147484258" r:id="rId16"/>
    <p:sldLayoutId id="21474842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hr.wikipedia.org/wiki/Mozaik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hr.wikipedia.org/wiki/Bizantska_umjetnost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hr.wikipedia.org/wiki/Bratov%C5%A1tina" TargetMode="External"/><Relationship Id="rId3" Type="http://schemas.openxmlformats.org/officeDocument/2006/relationships/hyperlink" Target="https://hr.wikipedia.org/wiki/No%C4%87" TargetMode="External"/><Relationship Id="rId7" Type="http://schemas.openxmlformats.org/officeDocument/2006/relationships/hyperlink" Target="https://hr.wikipedia.org/wiki/Pasija" TargetMode="Externa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hr.wikipedia.org/wiki/Procesija" TargetMode="External"/><Relationship Id="rId5" Type="http://schemas.openxmlformats.org/officeDocument/2006/relationships/hyperlink" Target="https://hr.wikipedia.org/wiki/Hvar" TargetMode="External"/><Relationship Id="rId4" Type="http://schemas.openxmlformats.org/officeDocument/2006/relationships/hyperlink" Target="https://hr.wikipedia.org/wiki/Veliki_%C4%8Detvrtak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hyperlink" Target="https://hr.wikipedia.org/wiki/Spomenik_kulture" TargetMode="External"/><Relationship Id="rId7" Type="http://schemas.openxmlformats.org/officeDocument/2006/relationships/hyperlink" Target="https://hr.wikipedia.org/wiki/Nematerijalna_kulturna_ba%C5%A1tina" TargetMode="External"/><Relationship Id="rId2" Type="http://schemas.openxmlformats.org/officeDocument/2006/relationships/hyperlink" Target="https://hr.wikipedia.org/wiki/UNESCO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hr.wikipedia.org/wiki/Nematerijalna_svjetska_ba%C5%A1tina" TargetMode="External"/><Relationship Id="rId5" Type="http://schemas.openxmlformats.org/officeDocument/2006/relationships/hyperlink" Target="https://hr.wikipedia.org/wiki/Film" TargetMode="External"/><Relationship Id="rId4" Type="http://schemas.openxmlformats.org/officeDocument/2006/relationships/hyperlink" Target="https://hr.wikipedia.org/wiki/Spomenik_prirode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hyperlink" Target="https://hr.wikipedia.org/wiki/Mahunarke" TargetMode="External"/><Relationship Id="rId13" Type="http://schemas.openxmlformats.org/officeDocument/2006/relationships/hyperlink" Target="https://hr.wikipedia.org/wiki/Za%C4%8Din" TargetMode="External"/><Relationship Id="rId18" Type="http://schemas.openxmlformats.org/officeDocument/2006/relationships/hyperlink" Target="https://hr.wikipedia.org/wiki/Mediteranska_prehrana#cite_note-3" TargetMode="External"/><Relationship Id="rId3" Type="http://schemas.openxmlformats.org/officeDocument/2006/relationships/hyperlink" Target="https://hr.wikipedia.org/wiki/Nutricionizam" TargetMode="External"/><Relationship Id="rId7" Type="http://schemas.openxmlformats.org/officeDocument/2006/relationships/hyperlink" Target="https://hr.wikipedia.org/wiki/%C5%BDitarice" TargetMode="External"/><Relationship Id="rId12" Type="http://schemas.openxmlformats.org/officeDocument/2006/relationships/hyperlink" Target="https://hr.wikipedia.org/wiki/Meso" TargetMode="External"/><Relationship Id="rId17" Type="http://schemas.openxmlformats.org/officeDocument/2006/relationships/hyperlink" Target="https://hr.wikipedia.org/wiki/Maslac" TargetMode="External"/><Relationship Id="rId2" Type="http://schemas.openxmlformats.org/officeDocument/2006/relationships/image" Target="../media/image48.jpg"/><Relationship Id="rId16" Type="http://schemas.openxmlformats.org/officeDocument/2006/relationships/hyperlink" Target="https://hr.wikipedia.org/wiki/Svinjska_mast" TargetMode="External"/><Relationship Id="rId20" Type="http://schemas.openxmlformats.org/officeDocument/2006/relationships/hyperlink" Target="https://hr.wikipedia.org/wiki/Zdrava_prehrana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hr.wikipedia.org/wiki/Maslinovo_ulje" TargetMode="External"/><Relationship Id="rId11" Type="http://schemas.openxmlformats.org/officeDocument/2006/relationships/hyperlink" Target="https://hr.wikipedia.org/w/index.php?title=Mlije%C4%8Dni_proizvodi&amp;action=edit&amp;redlink=1" TargetMode="External"/><Relationship Id="rId5" Type="http://schemas.openxmlformats.org/officeDocument/2006/relationships/hyperlink" Target="https://hr.wikipedia.org/wiki/Mediteranska_prehrana#cite_note-2" TargetMode="External"/><Relationship Id="rId15" Type="http://schemas.openxmlformats.org/officeDocument/2006/relationships/hyperlink" Target="https://hr.wikipedia.org/w/index.php?title=Infuzija&amp;action=edit&amp;redlink=1" TargetMode="External"/><Relationship Id="rId10" Type="http://schemas.openxmlformats.org/officeDocument/2006/relationships/hyperlink" Target="https://hr.wikipedia.org/wiki/Ribe" TargetMode="External"/><Relationship Id="rId19" Type="http://schemas.openxmlformats.org/officeDocument/2006/relationships/hyperlink" Target="https://hr.wikipedia.org/wiki/Sjeverna_Afrika" TargetMode="External"/><Relationship Id="rId4" Type="http://schemas.openxmlformats.org/officeDocument/2006/relationships/hyperlink" Target="https://hr.wikipedia.org/wiki/Sredozemlje" TargetMode="External"/><Relationship Id="rId9" Type="http://schemas.openxmlformats.org/officeDocument/2006/relationships/hyperlink" Target="https://hr.wikipedia.org/wiki/Povr%C4%87e" TargetMode="External"/><Relationship Id="rId14" Type="http://schemas.openxmlformats.org/officeDocument/2006/relationships/hyperlink" Target="https://hr.wikipedia.org/wiki/Vino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928550" y="630196"/>
            <a:ext cx="4213655" cy="3175685"/>
          </a:xfrm>
        </p:spPr>
        <p:txBody>
          <a:bodyPr/>
          <a:lstStyle/>
          <a:p>
            <a:pPr algn="ctr"/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2015067" y="4646805"/>
            <a:ext cx="8158690" cy="1500605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hr-HR" sz="4800" b="1" dirty="0">
                <a:solidFill>
                  <a:srgbClr val="FF0000"/>
                </a:solidFill>
              </a:rPr>
              <a:t>UNESCO – svjetska baština u Hrvatskoj</a:t>
            </a:r>
            <a:r>
              <a:rPr lang="hr-HR" dirty="0"/>
              <a:t/>
            </a:r>
            <a:br>
              <a:rPr lang="hr-HR" dirty="0"/>
            </a:br>
            <a:r>
              <a:rPr lang="hr-HR" sz="4000" dirty="0"/>
              <a:t>Projekt: Želim znati više… 6.b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067" y="550843"/>
            <a:ext cx="8158689" cy="401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86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b="1" dirty="0" smtClean="0">
                <a:solidFill>
                  <a:srgbClr val="FFC000"/>
                </a:solidFill>
              </a:rPr>
              <a:t>Eufrazijeva bazilika u </a:t>
            </a:r>
            <a:r>
              <a:rPr lang="hr-HR" b="1" dirty="0">
                <a:solidFill>
                  <a:srgbClr val="FFC000"/>
                </a:solidFill>
              </a:rPr>
              <a:t>P</a:t>
            </a:r>
            <a:r>
              <a:rPr lang="hr-HR" b="1" dirty="0" smtClean="0">
                <a:solidFill>
                  <a:srgbClr val="FFC000"/>
                </a:solidFill>
              </a:rPr>
              <a:t>oreču – pod zaštitom UNESCO-a od 1997. godine</a:t>
            </a:r>
            <a:endParaRPr lang="hr-HR" b="1" dirty="0">
              <a:solidFill>
                <a:srgbClr val="FFC000"/>
              </a:solidFill>
            </a:endParaRP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306" y="2560638"/>
            <a:ext cx="3396145" cy="3663258"/>
          </a:xfrm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hr-HR" b="1" dirty="0"/>
              <a:t>Eufrazijeva bazilika</a:t>
            </a:r>
            <a:r>
              <a:rPr lang="hr-HR" dirty="0"/>
              <a:t> (</a:t>
            </a:r>
            <a:r>
              <a:rPr lang="hr-HR" b="1" dirty="0" err="1"/>
              <a:t>Eufrazijana</a:t>
            </a:r>
            <a:r>
              <a:rPr lang="hr-HR" dirty="0"/>
              <a:t>) u Poreču jedan je od najljepših sačuvanih spomenika rane bizantske umjetnosti na Sredozemlju. Izgrađena je u </a:t>
            </a:r>
            <a:r>
              <a:rPr lang="hr-HR" b="1" dirty="0"/>
              <a:t>6. stoljeću</a:t>
            </a:r>
            <a:r>
              <a:rPr lang="hr-HR" dirty="0"/>
              <a:t> na mjestu ranokršćanske crkve, u vrijeme biskupa Eufrazija i cara Justinijana I., a nalazi se u biskupskom kompleksu. </a:t>
            </a:r>
            <a:r>
              <a:rPr lang="hr-HR" b="1" dirty="0"/>
              <a:t>Godine 1997. UNESCO ju je proglasio Svjetskom kulturnom baštinom</a:t>
            </a:r>
            <a:r>
              <a:rPr lang="hr-HR" dirty="0" smtClean="0"/>
              <a:t>.</a:t>
            </a:r>
            <a:r>
              <a:rPr lang="hr-HR" dirty="0"/>
              <a:t> </a:t>
            </a:r>
            <a:endParaRPr lang="hr-HR" dirty="0" smtClean="0"/>
          </a:p>
          <a:p>
            <a:r>
              <a:rPr lang="hr-HR" dirty="0" smtClean="0"/>
              <a:t>Blještavi</a:t>
            </a:r>
            <a:r>
              <a:rPr lang="hr-HR" dirty="0"/>
              <a:t> </a:t>
            </a:r>
            <a:r>
              <a:rPr lang="hr-HR" dirty="0">
                <a:hlinkClick r:id="rId3" tooltip="Mozaik"/>
              </a:rPr>
              <a:t>mozaici</a:t>
            </a:r>
            <a:r>
              <a:rPr lang="hr-HR" dirty="0"/>
              <a:t>, kojima su oslikani unutrašnjost i pročelje crkve, idu u red najljepših sačuvanih djela </a:t>
            </a:r>
            <a:r>
              <a:rPr lang="hr-HR" dirty="0">
                <a:hlinkClick r:id="rId4" tooltip="Bizantska umjetnost"/>
              </a:rPr>
              <a:t>bizantske umjetnosti</a:t>
            </a:r>
            <a:r>
              <a:rPr lang="hr-HR" dirty="0"/>
              <a:t>. Mozaicima su iznad apside predstavljeni </a:t>
            </a:r>
            <a:r>
              <a:rPr lang="hr-HR" i="1" dirty="0"/>
              <a:t>apostoli s Isusom</a:t>
            </a:r>
            <a:r>
              <a:rPr lang="hr-HR" dirty="0"/>
              <a:t>, u centralnom dijelu tadašnji </a:t>
            </a:r>
            <a:r>
              <a:rPr lang="hr-HR" i="1" dirty="0"/>
              <a:t>biskup Eufrazije s maketom bazilike</a:t>
            </a:r>
            <a:r>
              <a:rPr lang="hr-HR" dirty="0" smtClean="0"/>
              <a:t>, </a:t>
            </a:r>
            <a:r>
              <a:rPr lang="hr-HR" i="1" dirty="0" smtClean="0"/>
              <a:t>anđeli </a:t>
            </a:r>
            <a:r>
              <a:rPr lang="hr-HR" i="1" dirty="0"/>
              <a:t>čuvari</a:t>
            </a:r>
            <a:r>
              <a:rPr lang="hr-HR" dirty="0"/>
              <a:t>, </a:t>
            </a:r>
            <a:r>
              <a:rPr lang="hr-HR" i="1" dirty="0"/>
              <a:t>Djevica Marija s Isusom u </a:t>
            </a:r>
            <a:r>
              <a:rPr lang="hr-HR" i="1" dirty="0" smtClean="0"/>
              <a:t>krilu</a:t>
            </a:r>
            <a:r>
              <a:rPr lang="hr-HR" dirty="0"/>
              <a:t> </a:t>
            </a:r>
            <a:r>
              <a:rPr lang="hr-HR" dirty="0" smtClean="0"/>
              <a:t>te </a:t>
            </a:r>
            <a:r>
              <a:rPr lang="hr-HR" dirty="0"/>
              <a:t>domaći sveci </a:t>
            </a:r>
            <a:r>
              <a:rPr lang="hr-HR" dirty="0" smtClean="0"/>
              <a:t>mučenici. </a:t>
            </a:r>
            <a:r>
              <a:rPr lang="hr-HR" dirty="0"/>
              <a:t>Uz sam rub slavoluka poredani su polukružno "medaljoni" s likovima mučenica. </a:t>
            </a:r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1427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smtClean="0">
                <a:solidFill>
                  <a:schemeClr val="bg1">
                    <a:lumMod val="50000"/>
                  </a:schemeClr>
                </a:solidFill>
              </a:rPr>
              <a:t>Šibenska katedrala</a:t>
            </a:r>
            <a:endParaRPr lang="hr-HR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482" y="2557462"/>
            <a:ext cx="5204680" cy="3674289"/>
          </a:xfrm>
        </p:spPr>
      </p:pic>
    </p:spTree>
    <p:extLst>
      <p:ext uri="{BB962C8B-B14F-4D97-AF65-F5344CB8AC3E}">
        <p14:creationId xmlns:p14="http://schemas.microsoft.com/office/powerpoint/2010/main" val="66964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716096"/>
            <a:ext cx="3932237" cy="1068637"/>
          </a:xfrm>
        </p:spPr>
        <p:txBody>
          <a:bodyPr>
            <a:normAutofit fontScale="90000"/>
          </a:bodyPr>
          <a:lstStyle/>
          <a:p>
            <a:pPr algn="ctr"/>
            <a:r>
              <a:rPr lang="hr-HR" b="1" dirty="0" smtClean="0">
                <a:solidFill>
                  <a:schemeClr val="accent6">
                    <a:lumMod val="75000"/>
                  </a:schemeClr>
                </a:solidFill>
              </a:rPr>
              <a:t>Šibenska katedrala – pod zaštitom UNESCO-a od 2000. godine</a:t>
            </a:r>
            <a:endParaRPr lang="hr-H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404" y="1336761"/>
            <a:ext cx="6658278" cy="4436078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1463041"/>
            <a:ext cx="3932237" cy="4405947"/>
          </a:xfrm>
        </p:spPr>
        <p:txBody>
          <a:bodyPr>
            <a:normAutofit/>
          </a:bodyPr>
          <a:lstStyle/>
          <a:p>
            <a:endParaRPr lang="hr-HR" sz="1400" b="1" dirty="0" smtClean="0"/>
          </a:p>
          <a:p>
            <a:r>
              <a:rPr lang="hr-HR" sz="1400" b="1" dirty="0" smtClean="0"/>
              <a:t>Katedrala </a:t>
            </a:r>
            <a:r>
              <a:rPr lang="hr-HR" sz="1400" b="1" dirty="0"/>
              <a:t>Sv. Jakova</a:t>
            </a:r>
            <a:r>
              <a:rPr lang="hr-HR" sz="1400" dirty="0"/>
              <a:t> u Šibeniku najznačajnije je graditeljsko ostvarenje 15. i 16. st. na tlu Hrvatske. Zbog svojih iznimnih vrijednosti katedrala je </a:t>
            </a:r>
            <a:r>
              <a:rPr lang="hr-HR" sz="1400" b="1" dirty="0"/>
              <a:t>2000. godine uvrštena u </a:t>
            </a:r>
            <a:r>
              <a:rPr lang="hr-HR" sz="1400" b="1" dirty="0" smtClean="0"/>
              <a:t>UNESCO</a:t>
            </a:r>
            <a:r>
              <a:rPr lang="hr-HR" sz="1400" b="1" dirty="0"/>
              <a:t>-</a:t>
            </a:r>
            <a:r>
              <a:rPr lang="hr-HR" sz="1400" b="1" dirty="0" smtClean="0"/>
              <a:t>ov</a:t>
            </a:r>
            <a:r>
              <a:rPr lang="hr-HR" sz="1400" b="1" dirty="0"/>
              <a:t> popis svjetskog kulturnog </a:t>
            </a:r>
            <a:r>
              <a:rPr lang="hr-HR" sz="1400" b="1" dirty="0" smtClean="0"/>
              <a:t>nasljeđa</a:t>
            </a:r>
            <a:r>
              <a:rPr lang="hr-HR" sz="1400" dirty="0" smtClean="0"/>
              <a:t>.</a:t>
            </a:r>
          </a:p>
          <a:p>
            <a:r>
              <a:rPr lang="hr-HR" sz="1400" dirty="0"/>
              <a:t>Šibenska katedrala je trobrodna </a:t>
            </a:r>
            <a:r>
              <a:rPr lang="hr-HR" sz="1400" dirty="0" smtClean="0"/>
              <a:t>bazilika posvećena </a:t>
            </a:r>
            <a:r>
              <a:rPr lang="hr-HR" sz="1400" b="1" dirty="0"/>
              <a:t>1555. </a:t>
            </a:r>
            <a:r>
              <a:rPr lang="hr-HR" sz="1400" b="1" dirty="0" smtClean="0"/>
              <a:t>godine</a:t>
            </a:r>
            <a:r>
              <a:rPr lang="hr-HR" sz="1400" dirty="0" smtClean="0"/>
              <a:t>. Jedina </a:t>
            </a:r>
            <a:r>
              <a:rPr lang="hr-HR" sz="1400" dirty="0"/>
              <a:t>je katedrala u cijeloj Europi izgrađena isključivo od kamena, bez uporabe vezivne žbuke i drvenih konstruktivnih elemenata</a:t>
            </a:r>
            <a:r>
              <a:rPr lang="hr-HR" sz="1400" dirty="0" smtClean="0"/>
              <a:t>.</a:t>
            </a:r>
            <a:r>
              <a:rPr lang="hr-HR" sz="1400" dirty="0"/>
              <a:t/>
            </a:r>
            <a:br>
              <a:rPr lang="hr-HR" sz="1400" dirty="0"/>
            </a:br>
            <a:r>
              <a:rPr lang="hr-HR" sz="1400" dirty="0"/>
              <a:t>Poznata je po </a:t>
            </a:r>
            <a:r>
              <a:rPr lang="hr-HR" sz="1400" dirty="0" err="1"/>
              <a:t>ikonografskim</a:t>
            </a:r>
            <a:r>
              <a:rPr lang="hr-HR" sz="1400" dirty="0"/>
              <a:t> inovacijama, među kojima posebno mjesto zauzimaju friz od </a:t>
            </a:r>
            <a:r>
              <a:rPr lang="hr-HR" sz="1400" b="1" dirty="0"/>
              <a:t>74 skulpture glava </a:t>
            </a:r>
            <a:r>
              <a:rPr lang="hr-HR" sz="1400" dirty="0"/>
              <a:t>(individualni portreti suvremenika </a:t>
            </a:r>
            <a:r>
              <a:rPr lang="hr-HR" sz="1400" b="1" dirty="0"/>
              <a:t>Jurja Dalmatinca</a:t>
            </a:r>
            <a:r>
              <a:rPr lang="hr-HR" sz="1400" dirty="0"/>
              <a:t>), koji slovi za najbrojniju i najkvalitetniju galeriju </a:t>
            </a:r>
            <a:r>
              <a:rPr lang="hr-HR" sz="1400" dirty="0" smtClean="0"/>
              <a:t>portreta</a:t>
            </a:r>
            <a:r>
              <a:rPr lang="hr-HR" dirty="0" smtClean="0"/>
              <a:t>.</a:t>
            </a:r>
          </a:p>
          <a:p>
            <a:endParaRPr lang="hr-HR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718" y="4968291"/>
            <a:ext cx="2686376" cy="108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71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Dioklecijanova palača</a:t>
            </a:r>
            <a:endParaRPr lang="hr-HR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982" y="2456761"/>
            <a:ext cx="6186187" cy="3808371"/>
          </a:xfrm>
        </p:spPr>
      </p:pic>
    </p:spTree>
    <p:extLst>
      <p:ext uri="{BB962C8B-B14F-4D97-AF65-F5344CB8AC3E}">
        <p14:creationId xmlns:p14="http://schemas.microsoft.com/office/powerpoint/2010/main" val="214009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b="1" dirty="0" smtClean="0">
                <a:solidFill>
                  <a:schemeClr val="accent2">
                    <a:lumMod val="75000"/>
                  </a:schemeClr>
                </a:solidFill>
              </a:rPr>
              <a:t>Dioklecijanova palača u </a:t>
            </a:r>
            <a:r>
              <a:rPr lang="hr-HR" b="1" dirty="0">
                <a:solidFill>
                  <a:schemeClr val="accent2">
                    <a:lumMod val="75000"/>
                  </a:schemeClr>
                </a:solidFill>
              </a:rPr>
              <a:t>S</a:t>
            </a:r>
            <a:r>
              <a:rPr lang="hr-HR" b="1" dirty="0" smtClean="0">
                <a:solidFill>
                  <a:schemeClr val="accent2">
                    <a:lumMod val="75000"/>
                  </a:schemeClr>
                </a:solidFill>
              </a:rPr>
              <a:t>plitu  - </a:t>
            </a:r>
            <a:r>
              <a:rPr lang="hr-HR" b="1" dirty="0">
                <a:solidFill>
                  <a:schemeClr val="accent2">
                    <a:lumMod val="75000"/>
                  </a:schemeClr>
                </a:solidFill>
              </a:rPr>
              <a:t>pod zaštitom UNESCO-a od 1</a:t>
            </a:r>
            <a:r>
              <a:rPr lang="hr-HR" b="1" dirty="0" smtClean="0">
                <a:solidFill>
                  <a:schemeClr val="accent2">
                    <a:lumMod val="75000"/>
                  </a:schemeClr>
                </a:solidFill>
              </a:rPr>
              <a:t>979. </a:t>
            </a:r>
            <a:r>
              <a:rPr lang="hr-HR" b="1" dirty="0">
                <a:solidFill>
                  <a:schemeClr val="accent2">
                    <a:lumMod val="75000"/>
                  </a:schemeClr>
                </a:solidFill>
              </a:rPr>
              <a:t>godine</a:t>
            </a: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92" y="2285999"/>
            <a:ext cx="5236960" cy="3982599"/>
          </a:xfrm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r-HR" b="1" dirty="0" smtClean="0"/>
              <a:t>Dioklecijanova palača</a:t>
            </a:r>
            <a:r>
              <a:rPr lang="hr-HR" dirty="0"/>
              <a:t> je antička palača cara Dioklecijana u </a:t>
            </a:r>
            <a:r>
              <a:rPr lang="hr-HR" dirty="0" smtClean="0"/>
              <a:t>Splitu.</a:t>
            </a:r>
            <a:r>
              <a:rPr lang="hr-HR" baseline="30000" dirty="0"/>
              <a:t> </a:t>
            </a:r>
            <a:r>
              <a:rPr lang="hr-HR" dirty="0" smtClean="0"/>
              <a:t>Oko</a:t>
            </a:r>
            <a:r>
              <a:rPr lang="hr-HR" dirty="0"/>
              <a:t> 300. godine podigao ju je rimski car Dioklecijan i u njoj boravio nakon povlačenja s prijestolja (305.) do smrti (316.).</a:t>
            </a:r>
          </a:p>
          <a:p>
            <a:r>
              <a:rPr lang="hr-HR" dirty="0"/>
              <a:t>Sagrađena je u uvali poluotoka 5 km jugozapadno od Salone, glavnoga grada provincije Dalmacije. Ostatci palače danas su dio povijesne jezgre Splita koja je upisana na </a:t>
            </a:r>
            <a:r>
              <a:rPr lang="hr-HR" b="1" dirty="0"/>
              <a:t>UNESCO-v popis mjesta svjetske baštine u Europi još 1979. </a:t>
            </a:r>
            <a:r>
              <a:rPr lang="hr-HR" b="1" dirty="0" smtClean="0"/>
              <a:t>godine</a:t>
            </a:r>
            <a:r>
              <a:rPr lang="hr-HR" dirty="0" smtClean="0"/>
              <a:t>.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3812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smtClean="0">
                <a:solidFill>
                  <a:srgbClr val="0070C0"/>
                </a:solidFill>
              </a:rPr>
              <a:t>Gradska jezgra grada Trogira</a:t>
            </a:r>
            <a:endParaRPr lang="hr-HR" b="1" dirty="0">
              <a:solidFill>
                <a:srgbClr val="0070C0"/>
              </a:solidFill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239" y="2491419"/>
            <a:ext cx="5659221" cy="3762780"/>
          </a:xfrm>
        </p:spPr>
      </p:pic>
    </p:spTree>
    <p:extLst>
      <p:ext uri="{BB962C8B-B14F-4D97-AF65-F5344CB8AC3E}">
        <p14:creationId xmlns:p14="http://schemas.microsoft.com/office/powerpoint/2010/main" val="262659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b="1" dirty="0" smtClean="0">
                <a:solidFill>
                  <a:schemeClr val="bg1">
                    <a:lumMod val="50000"/>
                  </a:schemeClr>
                </a:solidFill>
              </a:rPr>
              <a:t>Gradska jezgra Trogira  </a:t>
            </a:r>
            <a:r>
              <a:rPr lang="hr-HR" b="1" dirty="0">
                <a:solidFill>
                  <a:schemeClr val="bg1">
                    <a:lumMod val="50000"/>
                  </a:schemeClr>
                </a:solidFill>
              </a:rPr>
              <a:t>- pod zaštitom UNESCO-a od </a:t>
            </a:r>
            <a:r>
              <a:rPr lang="hr-HR" b="1" dirty="0" smtClean="0">
                <a:solidFill>
                  <a:schemeClr val="bg1">
                    <a:lumMod val="50000"/>
                  </a:schemeClr>
                </a:solidFill>
              </a:rPr>
              <a:t>1997. </a:t>
            </a:r>
            <a:r>
              <a:rPr lang="hr-HR" b="1" dirty="0">
                <a:solidFill>
                  <a:schemeClr val="bg1">
                    <a:lumMod val="50000"/>
                  </a:schemeClr>
                </a:solidFill>
              </a:rPr>
              <a:t>godine</a:t>
            </a:r>
            <a:endParaRPr lang="hr-HR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682" y="2560638"/>
            <a:ext cx="3736071" cy="3689371"/>
          </a:xfrm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hr-HR" dirty="0" smtClean="0"/>
              <a:t>Grad </a:t>
            </a:r>
            <a:r>
              <a:rPr lang="hr-HR" dirty="0"/>
              <a:t>Trogir osnovali su grčki kolonisti s otoka Visa u III. st. pr. Krista. U srednjoj Europi smatran je najbolje sačuvanim romaničko-gotičkim gradom. Dvorac i kula okruženi zidinama sačinjavaju jezgru Trogira.</a:t>
            </a:r>
          </a:p>
          <a:p>
            <a:r>
              <a:rPr lang="hr-HR" dirty="0"/>
              <a:t>Najznačajniji kulturni spomenik je </a:t>
            </a:r>
            <a:r>
              <a:rPr lang="hr-HR" dirty="0" smtClean="0"/>
              <a:t>trogirska katedrala</a:t>
            </a:r>
            <a:r>
              <a:rPr lang="hr-HR" dirty="0"/>
              <a:t>, čiji je portal zapadnih vrata izradio Majstor Radovan. Grad Trogir smješten je na obali Kaštelanskog zaljeva</a:t>
            </a:r>
            <a:r>
              <a:rPr lang="hr-HR" dirty="0" smtClean="0"/>
              <a:t>,</a:t>
            </a:r>
            <a:r>
              <a:rPr lang="hr-HR" dirty="0"/>
              <a:t> između Čiova i kopna, spojen kamenim mostom s kopnom. Specifičnost grada je u kiparskom umijeću na kamenu. Zbog te ljepote i vrijednosti </a:t>
            </a:r>
            <a:r>
              <a:rPr lang="hr-HR" b="1" dirty="0"/>
              <a:t>UNESCO je uvrstio staru gradsku jezgru Trogira </a:t>
            </a:r>
            <a:r>
              <a:rPr lang="hr-HR" b="1" dirty="0" smtClean="0"/>
              <a:t>1997. gdine </a:t>
            </a:r>
            <a:r>
              <a:rPr lang="hr-HR" dirty="0" smtClean="0"/>
              <a:t>u </a:t>
            </a:r>
            <a:r>
              <a:rPr lang="hr-HR" dirty="0"/>
              <a:t>popis </a:t>
            </a:r>
            <a:r>
              <a:rPr lang="hr-HR" dirty="0" smtClean="0"/>
              <a:t>svjetske </a:t>
            </a:r>
            <a:r>
              <a:rPr lang="hr-HR" dirty="0"/>
              <a:t>baštine. Šetnja ulicama Trogira je poput putovanja u prošlost, </a:t>
            </a:r>
            <a:r>
              <a:rPr lang="hr-HR" dirty="0" smtClean="0"/>
              <a:t>u </a:t>
            </a:r>
            <a:r>
              <a:rPr lang="hr-HR" dirty="0"/>
              <a:t>vrijeme Grka, Rimljana te Mlečana.</a:t>
            </a:r>
          </a:p>
        </p:txBody>
      </p:sp>
    </p:spTree>
    <p:extLst>
      <p:ext uri="{BB962C8B-B14F-4D97-AF65-F5344CB8AC3E}">
        <p14:creationId xmlns:p14="http://schemas.microsoft.com/office/powerpoint/2010/main" val="197112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027533"/>
          </a:xfrm>
        </p:spPr>
        <p:txBody>
          <a:bodyPr/>
          <a:lstStyle/>
          <a:p>
            <a:pPr algn="ctr"/>
            <a:r>
              <a:rPr lang="hr-HR" b="1" dirty="0" smtClean="0">
                <a:solidFill>
                  <a:srgbClr val="002060"/>
                </a:solidFill>
              </a:rPr>
              <a:t>Gradska jezgra Dubrovnika</a:t>
            </a:r>
            <a:endParaRPr lang="hr-HR" b="1" dirty="0">
              <a:solidFill>
                <a:srgbClr val="002060"/>
              </a:solidFill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311" y="2009665"/>
            <a:ext cx="8123378" cy="4203848"/>
          </a:xfrm>
        </p:spPr>
      </p:pic>
    </p:spTree>
    <p:extLst>
      <p:ext uri="{BB962C8B-B14F-4D97-AF65-F5344CB8AC3E}">
        <p14:creationId xmlns:p14="http://schemas.microsoft.com/office/powerpoint/2010/main" val="420877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3811" y="947452"/>
            <a:ext cx="3718455" cy="1476260"/>
          </a:xfrm>
        </p:spPr>
        <p:txBody>
          <a:bodyPr>
            <a:normAutofit fontScale="90000"/>
          </a:bodyPr>
          <a:lstStyle/>
          <a:p>
            <a:pPr algn="ctr"/>
            <a:r>
              <a:rPr lang="hr-HR" b="1" dirty="0" smtClean="0">
                <a:solidFill>
                  <a:srgbClr val="0070C0"/>
                </a:solidFill>
              </a:rPr>
              <a:t>Gradska jezgra Dubrovnika </a:t>
            </a:r>
            <a:r>
              <a:rPr lang="hr-HR" b="1" dirty="0">
                <a:solidFill>
                  <a:srgbClr val="0070C0"/>
                </a:solidFill>
              </a:rPr>
              <a:t>pod zaštitom UNESCO-a od </a:t>
            </a:r>
            <a:r>
              <a:rPr lang="hr-HR" b="1" dirty="0" smtClean="0">
                <a:solidFill>
                  <a:srgbClr val="0070C0"/>
                </a:solidFill>
              </a:rPr>
              <a:t>1979. </a:t>
            </a:r>
            <a:r>
              <a:rPr lang="hr-HR" b="1" dirty="0">
                <a:solidFill>
                  <a:srgbClr val="0070C0"/>
                </a:solidFill>
              </a:rPr>
              <a:t>godine</a:t>
            </a: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092" y="1677159"/>
            <a:ext cx="6217456" cy="4137434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293811" y="2423712"/>
            <a:ext cx="3718455" cy="3778784"/>
          </a:xfrm>
        </p:spPr>
        <p:txBody>
          <a:bodyPr>
            <a:normAutofit fontScale="92500" lnSpcReduction="20000"/>
          </a:bodyPr>
          <a:lstStyle/>
          <a:p>
            <a:r>
              <a:rPr lang="hr-HR" b="1" dirty="0"/>
              <a:t>Dubrovnik</a:t>
            </a:r>
            <a:r>
              <a:rPr lang="hr-HR" dirty="0"/>
              <a:t> (</a:t>
            </a:r>
            <a:r>
              <a:rPr lang="hr-HR" dirty="0" err="1"/>
              <a:t>lat</a:t>
            </a:r>
            <a:r>
              <a:rPr lang="hr-HR" dirty="0"/>
              <a:t> </a:t>
            </a:r>
            <a:r>
              <a:rPr lang="hr-HR" i="1" dirty="0" err="1"/>
              <a:t>Ragusium</a:t>
            </a:r>
            <a:r>
              <a:rPr lang="hr-HR" dirty="0"/>
              <a:t>) je grad na jugu Hrvatske, administrativno središte Dubrovačko-neretvanske županije i jedno od najvažnijih povijesno-turističkih središta Hrvatske. </a:t>
            </a:r>
            <a:r>
              <a:rPr lang="hr-HR" b="1" dirty="0" smtClean="0"/>
              <a:t>Godine </a:t>
            </a:r>
            <a:r>
              <a:rPr lang="hr-HR" b="1" dirty="0"/>
              <a:t>1979. grad Dubrovnik dodan je na UNESCO-ov popis Svjetske baštine</a:t>
            </a:r>
            <a:r>
              <a:rPr lang="hr-HR" dirty="0"/>
              <a:t>.</a:t>
            </a:r>
          </a:p>
          <a:p>
            <a:r>
              <a:rPr lang="hr-HR" dirty="0"/>
              <a:t>Prosperitet grada Dubrovnika oduvijek se temeljio na pomorskoj trgovini. U srednjem vijeku postao je kao Dubrovačka Republika jedini grad-država na istočnoj obali Jadrana koji je konkurirao Mletačkoj Republici. Uz svoje bogatstvo i diplomaciju, grad je postigao izvanredan stupanj razvoja, posebno tijekom 15. i 16. stoljeća. Dubrovnik je bio jedan od središta </a:t>
            </a:r>
            <a:r>
              <a:rPr lang="hr-HR" dirty="0" smtClean="0"/>
              <a:t>razvitka hrvatskog jezika</a:t>
            </a:r>
            <a:r>
              <a:rPr lang="hr-HR" dirty="0"/>
              <a:t> i književnosti te su u njemu stvarali mnogi značajni hrvatski pjesnici, dramatičari, slikari, matematičari, fizičari i drugi učenjaci.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071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smtClean="0">
                <a:solidFill>
                  <a:schemeClr val="accent6">
                    <a:lumMod val="75000"/>
                  </a:schemeClr>
                </a:solidFill>
              </a:rPr>
              <a:t>Starogradsko polje na Hvaru</a:t>
            </a:r>
            <a:endParaRPr lang="hr-H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819" y="2494548"/>
            <a:ext cx="4990641" cy="3743997"/>
          </a:xfrm>
        </p:spPr>
      </p:pic>
    </p:spTree>
    <p:extLst>
      <p:ext uri="{BB962C8B-B14F-4D97-AF65-F5344CB8AC3E}">
        <p14:creationId xmlns:p14="http://schemas.microsoft.com/office/powerpoint/2010/main" val="122784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0070C0"/>
                </a:solidFill>
              </a:rPr>
              <a:t>Zašto smo odabrali ovu temu???</a:t>
            </a:r>
            <a:endParaRPr lang="hr-HR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Na satu hrvatskoga jezika radili smo pjesmicu</a:t>
            </a:r>
            <a:r>
              <a:rPr lang="hr-HR" i="1" dirty="0" smtClean="0"/>
              <a:t> Karneval </a:t>
            </a:r>
            <a:r>
              <a:rPr lang="hr-HR" dirty="0" smtClean="0"/>
              <a:t>koja je govorila o Halubajskim zvončarima koji se nalaze na UNESCO-voj listi zaštićene nematerijalne baštine. Razgovarali smo o tome što je još iz hrvatske baštine zaštićeno i na UNESCO-voj listi i odlučili napraviti projekt o tome.</a:t>
            </a:r>
            <a:endParaRPr lang="hr-HR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751" y="2480209"/>
            <a:ext cx="5330621" cy="3498220"/>
          </a:xfrm>
        </p:spPr>
      </p:pic>
    </p:spTree>
    <p:extLst>
      <p:ext uri="{BB962C8B-B14F-4D97-AF65-F5344CB8AC3E}">
        <p14:creationId xmlns:p14="http://schemas.microsoft.com/office/powerpoint/2010/main" val="70290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3811" y="804232"/>
            <a:ext cx="3718455" cy="1288973"/>
          </a:xfrm>
        </p:spPr>
        <p:txBody>
          <a:bodyPr>
            <a:normAutofit fontScale="90000"/>
          </a:bodyPr>
          <a:lstStyle/>
          <a:p>
            <a:pPr algn="ctr"/>
            <a:r>
              <a:rPr lang="hr-HR" b="1" dirty="0" smtClean="0">
                <a:solidFill>
                  <a:schemeClr val="accent6"/>
                </a:solidFill>
              </a:rPr>
              <a:t>Starogradsko polje na Hvaru - pod </a:t>
            </a:r>
            <a:r>
              <a:rPr lang="hr-HR" b="1" dirty="0">
                <a:solidFill>
                  <a:schemeClr val="accent6"/>
                </a:solidFill>
              </a:rPr>
              <a:t>zaštitom UNESCO-a od </a:t>
            </a:r>
            <a:r>
              <a:rPr lang="hr-HR" b="1" dirty="0" smtClean="0">
                <a:solidFill>
                  <a:schemeClr val="accent6"/>
                </a:solidFill>
              </a:rPr>
              <a:t>2008. </a:t>
            </a:r>
            <a:r>
              <a:rPr lang="hr-HR" b="1" dirty="0">
                <a:solidFill>
                  <a:schemeClr val="accent6"/>
                </a:solidFill>
              </a:rPr>
              <a:t>godine</a:t>
            </a:r>
            <a:endParaRPr lang="hr-HR" dirty="0">
              <a:solidFill>
                <a:schemeClr val="accent6"/>
              </a:solidFill>
            </a:endParaRP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666" y="1615310"/>
            <a:ext cx="6158623" cy="4083640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293811" y="2181340"/>
            <a:ext cx="3718455" cy="3448279"/>
          </a:xfrm>
        </p:spPr>
        <p:txBody>
          <a:bodyPr>
            <a:noAutofit/>
          </a:bodyPr>
          <a:lstStyle/>
          <a:p>
            <a:r>
              <a:rPr lang="hr-HR" sz="1400" b="1" dirty="0"/>
              <a:t>Starogradsko polje</a:t>
            </a:r>
            <a:r>
              <a:rPr lang="hr-HR" sz="1400" dirty="0"/>
              <a:t> na otoku Hvaru je zaštićeni kulturni krajolik u kojem je</a:t>
            </a:r>
            <a:r>
              <a:rPr lang="hr-HR" sz="1400" dirty="0">
                <a:solidFill>
                  <a:schemeClr val="tx1"/>
                </a:solidFill>
              </a:rPr>
              <a:t> antička grčka podjela zemljišta </a:t>
            </a:r>
            <a:r>
              <a:rPr lang="hr-HR" sz="1400" dirty="0"/>
              <a:t>sačuvana do današnjih dana kao sustav putova i </a:t>
            </a:r>
            <a:r>
              <a:rPr lang="hr-HR" sz="1400" dirty="0" err="1"/>
              <a:t>terasiranih</a:t>
            </a:r>
            <a:r>
              <a:rPr lang="hr-HR" sz="1400" dirty="0"/>
              <a:t> parcela. Riječ je o najbolje sačuvanom antičkom grčkom katastru </a:t>
            </a:r>
            <a:r>
              <a:rPr lang="hr-HR" sz="1400" dirty="0" smtClean="0"/>
              <a:t>na Sredozemlju</a:t>
            </a:r>
            <a:r>
              <a:rPr lang="hr-HR" sz="1400" dirty="0"/>
              <a:t> zbog čega je </a:t>
            </a:r>
            <a:r>
              <a:rPr lang="hr-HR" sz="1400" b="1" dirty="0"/>
              <a:t>od 2008. godine 7. hrvatski lokalitet koji se nalazi na UNESCO-</a:t>
            </a:r>
            <a:r>
              <a:rPr lang="hr-HR" sz="1400" b="1" dirty="0" err="1"/>
              <a:t>vom</a:t>
            </a:r>
            <a:r>
              <a:rPr lang="hr-HR" sz="1400" b="1" dirty="0"/>
              <a:t> Popisu svjetske </a:t>
            </a:r>
            <a:r>
              <a:rPr lang="hr-HR" sz="1400" b="1" dirty="0" smtClean="0"/>
              <a:t>baštine</a:t>
            </a:r>
            <a:r>
              <a:rPr lang="hr-HR" sz="1400" dirty="0" smtClean="0"/>
              <a:t>.</a:t>
            </a:r>
          </a:p>
          <a:p>
            <a:r>
              <a:rPr lang="hr-HR" sz="1400" dirty="0"/>
              <a:t>Starogradsko polje je najveća plodna ravnica na svim </a:t>
            </a:r>
            <a:r>
              <a:rPr lang="hr-HR" sz="1400" dirty="0" smtClean="0"/>
              <a:t>jadranskim</a:t>
            </a:r>
            <a:r>
              <a:rPr lang="hr-HR" sz="1400" dirty="0"/>
              <a:t> otocima. Nalazi se u središnjem dijelu otoka Hvara, </a:t>
            </a:r>
            <a:r>
              <a:rPr lang="hr-HR" sz="1400" dirty="0" smtClean="0"/>
              <a:t>između Staroga </a:t>
            </a:r>
            <a:r>
              <a:rPr lang="hr-HR" sz="1400" dirty="0"/>
              <a:t>Grada i </a:t>
            </a:r>
            <a:r>
              <a:rPr lang="hr-HR" sz="1400" dirty="0" err="1" smtClean="0"/>
              <a:t>Vrboske</a:t>
            </a:r>
            <a:r>
              <a:rPr lang="hr-HR" sz="1400" dirty="0"/>
              <a:t>. Dugačko je oko 6 km, s prosječnom širinom od oko 2 km te zauzima površinu od 1376 ha.</a:t>
            </a:r>
          </a:p>
        </p:txBody>
      </p:sp>
    </p:spTree>
    <p:extLst>
      <p:ext uri="{BB962C8B-B14F-4D97-AF65-F5344CB8AC3E}">
        <p14:creationId xmlns:p14="http://schemas.microsoft.com/office/powerpoint/2010/main" val="317225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5402" y="1266939"/>
            <a:ext cx="9601196" cy="1195902"/>
          </a:xfrm>
        </p:spPr>
        <p:txBody>
          <a:bodyPr>
            <a:normAutofit fontScale="90000"/>
          </a:bodyPr>
          <a:lstStyle/>
          <a:p>
            <a:pPr marL="0" indent="0"/>
            <a:r>
              <a:rPr lang="hr-HR" sz="4000" b="1" dirty="0" smtClean="0">
                <a:solidFill>
                  <a:srgbClr val="C00000"/>
                </a:solidFill>
              </a:rPr>
              <a:t>Nematerijalna kulturna baština:</a:t>
            </a:r>
            <a:r>
              <a:rPr lang="hr-HR" sz="4000" b="1" dirty="0">
                <a:solidFill>
                  <a:srgbClr val="C00000"/>
                </a:solidFill>
              </a:rPr>
              <a:t> </a:t>
            </a:r>
            <a:r>
              <a:rPr lang="hr-HR" sz="4000" b="1" dirty="0" smtClean="0">
                <a:solidFill>
                  <a:srgbClr val="C00000"/>
                </a:solidFill>
              </a:rPr>
              <a:t>Zvončari </a:t>
            </a:r>
            <a:r>
              <a:rPr lang="hr-HR" sz="4000" b="1" dirty="0" err="1" smtClean="0">
                <a:solidFill>
                  <a:srgbClr val="C00000"/>
                </a:solidFill>
              </a:rPr>
              <a:t>Kastavštine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094" y="2462841"/>
            <a:ext cx="5409282" cy="3798519"/>
          </a:xfrm>
        </p:spPr>
      </p:pic>
    </p:spTree>
    <p:extLst>
      <p:ext uri="{BB962C8B-B14F-4D97-AF65-F5344CB8AC3E}">
        <p14:creationId xmlns:p14="http://schemas.microsoft.com/office/powerpoint/2010/main" val="195045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b="1" dirty="0" smtClean="0">
                <a:solidFill>
                  <a:schemeClr val="tx2">
                    <a:lumMod val="50000"/>
                  </a:schemeClr>
                </a:solidFill>
              </a:rPr>
              <a:t>Zvončari </a:t>
            </a:r>
            <a:r>
              <a:rPr lang="hr-HR" b="1" dirty="0" err="1" smtClean="0">
                <a:solidFill>
                  <a:schemeClr val="tx2">
                    <a:lumMod val="50000"/>
                  </a:schemeClr>
                </a:solidFill>
              </a:rPr>
              <a:t>Kastavštine</a:t>
            </a:r>
            <a:r>
              <a:rPr lang="hr-HR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r-HR" b="1" dirty="0">
                <a:solidFill>
                  <a:schemeClr val="tx2">
                    <a:lumMod val="50000"/>
                  </a:schemeClr>
                </a:solidFill>
              </a:rPr>
              <a:t>- pod zaštitom UNESCO-a od </a:t>
            </a:r>
            <a:r>
              <a:rPr lang="hr-HR" b="1" dirty="0" smtClean="0">
                <a:solidFill>
                  <a:schemeClr val="tx2">
                    <a:lumMod val="50000"/>
                  </a:schemeClr>
                </a:solidFill>
              </a:rPr>
              <a:t>2009. </a:t>
            </a:r>
            <a:r>
              <a:rPr lang="hr-HR" b="1" dirty="0">
                <a:solidFill>
                  <a:schemeClr val="tx2">
                    <a:lumMod val="50000"/>
                  </a:schemeClr>
                </a:solidFill>
              </a:rPr>
              <a:t>godine</a:t>
            </a:r>
            <a:endParaRPr lang="hr-HR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593" y="2467052"/>
            <a:ext cx="2798284" cy="3732212"/>
          </a:xfrm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81344" y="2366682"/>
            <a:ext cx="4718304" cy="3503766"/>
          </a:xfrm>
        </p:spPr>
        <p:txBody>
          <a:bodyPr>
            <a:noAutofit/>
          </a:bodyPr>
          <a:lstStyle/>
          <a:p>
            <a:r>
              <a:rPr lang="hr-HR" sz="1200" b="1" dirty="0"/>
              <a:t>Zvončari</a:t>
            </a:r>
            <a:r>
              <a:rPr lang="hr-HR" sz="1200" dirty="0"/>
              <a:t> su najpoznatiji </a:t>
            </a:r>
            <a:r>
              <a:rPr lang="hr-HR" sz="1200" dirty="0" err="1"/>
              <a:t>ophodnici</a:t>
            </a:r>
            <a:r>
              <a:rPr lang="hr-HR" sz="1200" dirty="0"/>
              <a:t> stočarske pokladne magije u Hrvatskoj, a najbogatije zvončarskim skupinama je </a:t>
            </a:r>
            <a:r>
              <a:rPr lang="hr-HR" sz="1200" dirty="0" smtClean="0"/>
              <a:t>područje </a:t>
            </a:r>
            <a:r>
              <a:rPr lang="hr-HR" sz="1200" b="1" dirty="0" err="1" smtClean="0"/>
              <a:t>Kastavštine</a:t>
            </a:r>
            <a:r>
              <a:rPr lang="hr-HR" sz="1200" dirty="0" smtClean="0"/>
              <a:t>. </a:t>
            </a:r>
            <a:r>
              <a:rPr lang="hr-HR" sz="1200" dirty="0" smtClean="0">
                <a:solidFill>
                  <a:schemeClr val="tx1"/>
                </a:solidFill>
              </a:rPr>
              <a:t>Halubajski zvončari </a:t>
            </a:r>
            <a:r>
              <a:rPr lang="hr-HR" sz="1200" dirty="0" smtClean="0"/>
              <a:t>(iz Marčelja i Viškova)su </a:t>
            </a:r>
            <a:r>
              <a:rPr lang="hr-HR" sz="1200" dirty="0"/>
              <a:t>stara izvorna skupina iz istočnog dijela Kastavštine</a:t>
            </a:r>
            <a:r>
              <a:rPr lang="hr-HR" sz="1200" dirty="0" smtClean="0"/>
              <a:t>.. </a:t>
            </a:r>
            <a:r>
              <a:rPr lang="hr-HR" sz="1200" dirty="0"/>
              <a:t>Kad bi pljusnula teška kiša, pastiri bi se sklanjali u kolibice od kamena, drva ili slame, zvane </a:t>
            </a:r>
            <a:r>
              <a:rPr lang="hr-HR" sz="1200" i="1" dirty="0" err="1"/>
              <a:t>halube</a:t>
            </a:r>
            <a:r>
              <a:rPr lang="hr-HR" sz="1200" dirty="0"/>
              <a:t>. Prema starijim su pričama pastiri u proljeće, idući za ovcama u </a:t>
            </a:r>
            <a:r>
              <a:rPr lang="hr-HR" sz="1200" dirty="0" smtClean="0"/>
              <a:t>šume, </a:t>
            </a:r>
            <a:r>
              <a:rPr lang="hr-HR" sz="1200" dirty="0"/>
              <a:t>navlačili ovčje kože i vješali oko struka kravlja zvonca, odvraćajući tako zle sile od svojih </a:t>
            </a:r>
            <a:r>
              <a:rPr lang="hr-HR" sz="1200" dirty="0" smtClean="0"/>
              <a:t>životinja. </a:t>
            </a:r>
            <a:r>
              <a:rPr lang="hr-HR" sz="1200" dirty="0"/>
              <a:t>U nošnji i opremi sačuvali su zoomorfne (u obliku životinje) maske s rogovima i velikim zvonom na leđima.</a:t>
            </a:r>
          </a:p>
          <a:p>
            <a:r>
              <a:rPr lang="hr-HR" sz="1200" dirty="0"/>
              <a:t>Kao i ostali zvončari ogrnuti su ovčjim kožama, u rukama nose </a:t>
            </a:r>
            <a:r>
              <a:rPr lang="hr-HR" sz="1200" i="1" dirty="0" err="1"/>
              <a:t>balte</a:t>
            </a:r>
            <a:r>
              <a:rPr lang="hr-HR" sz="1200" dirty="0"/>
              <a:t> (mađ.: sjekira), </a:t>
            </a:r>
            <a:r>
              <a:rPr lang="hr-HR" sz="1200" i="1" dirty="0" err="1"/>
              <a:t>bačuke</a:t>
            </a:r>
            <a:r>
              <a:rPr lang="hr-HR" sz="1200" dirty="0"/>
              <a:t> ili </a:t>
            </a:r>
            <a:r>
              <a:rPr lang="hr-HR" sz="1200" i="1" dirty="0" err="1"/>
              <a:t>mačuke</a:t>
            </a:r>
            <a:r>
              <a:rPr lang="hr-HR" sz="1200" dirty="0"/>
              <a:t>, što upućuje na njihovo </a:t>
            </a:r>
            <a:r>
              <a:rPr lang="hr-HR" sz="1200" dirty="0" smtClean="0"/>
              <a:t>ratničko porijeklo </a:t>
            </a:r>
            <a:r>
              <a:rPr lang="hr-HR" sz="1200" dirty="0"/>
              <a:t>ili funkciju, a uz koju se veže i legenda o tjeranju Tatara ili </a:t>
            </a:r>
            <a:r>
              <a:rPr lang="hr-HR" sz="1200" dirty="0" smtClean="0"/>
              <a:t>Turaka</a:t>
            </a:r>
            <a:r>
              <a:rPr lang="hr-HR" sz="1200" dirty="0"/>
              <a:t> na Grobničkom polju. Kada su Turci provaljivali u naše krajeve, tada su stabla kukuruzovine maskirali u ljudske figure</a:t>
            </a:r>
            <a:r>
              <a:rPr lang="hr-HR" sz="1200" dirty="0" smtClean="0"/>
              <a:t>, </a:t>
            </a:r>
            <a:r>
              <a:rPr lang="hr-HR" sz="1200" dirty="0"/>
              <a:t>a ondašnji pastiri sebe ogrnuli ovčjim kožama, na glave stavili maske, opasali se zvonima i strašno bučeći tako potjerali </a:t>
            </a:r>
            <a:r>
              <a:rPr lang="hr-HR" sz="1200" dirty="0" smtClean="0"/>
              <a:t>neprijatelje.</a:t>
            </a:r>
            <a:endParaRPr lang="hr-HR" sz="1200" dirty="0"/>
          </a:p>
          <a:p>
            <a:r>
              <a:rPr lang="hr-HR" sz="1200" b="1" dirty="0" smtClean="0"/>
              <a:t>Halubajski zvončari uvršteni su </a:t>
            </a:r>
            <a:r>
              <a:rPr lang="hr-HR" sz="1200" b="1" dirty="0"/>
              <a:t>na UNESCO-ovu </a:t>
            </a:r>
            <a:r>
              <a:rPr lang="hr-HR" sz="1200" b="1" dirty="0" smtClean="0"/>
              <a:t>listu </a:t>
            </a:r>
            <a:r>
              <a:rPr lang="hr-HR" sz="1200" b="1" dirty="0"/>
              <a:t>nematerijalne kulturne baštine </a:t>
            </a:r>
            <a:r>
              <a:rPr lang="hr-HR" sz="1200" b="1" dirty="0" smtClean="0"/>
              <a:t>svijeta 2009. godine</a:t>
            </a:r>
            <a:r>
              <a:rPr lang="hr-HR" sz="1200" dirty="0" smtClean="0"/>
              <a:t>.</a:t>
            </a:r>
            <a:endParaRPr lang="hr-HR" sz="1200" dirty="0"/>
          </a:p>
        </p:txBody>
      </p:sp>
    </p:spTree>
    <p:extLst>
      <p:ext uri="{BB962C8B-B14F-4D97-AF65-F5344CB8AC3E}">
        <p14:creationId xmlns:p14="http://schemas.microsoft.com/office/powerpoint/2010/main" val="74243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484692"/>
          </a:xfrm>
        </p:spPr>
        <p:txBody>
          <a:bodyPr/>
          <a:lstStyle/>
          <a:p>
            <a:pPr algn="ctr"/>
            <a:r>
              <a:rPr lang="hr-HR" b="1" dirty="0" smtClean="0"/>
              <a:t>Hrvatsko čipkarstvo</a:t>
            </a:r>
            <a:endParaRPr lang="hr-HR" b="1" dirty="0"/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016" y="2466824"/>
            <a:ext cx="4045892" cy="3843598"/>
          </a:xfrm>
        </p:spPr>
      </p:pic>
    </p:spTree>
    <p:extLst>
      <p:ext uri="{BB962C8B-B14F-4D97-AF65-F5344CB8AC3E}">
        <p14:creationId xmlns:p14="http://schemas.microsoft.com/office/powerpoint/2010/main" val="298883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b="1" dirty="0" smtClean="0"/>
              <a:t>Hrvatsko čipkarstvo </a:t>
            </a:r>
            <a:r>
              <a:rPr lang="hr-HR" dirty="0" smtClean="0"/>
              <a:t>- </a:t>
            </a:r>
            <a:r>
              <a:rPr lang="hr-HR" b="1" dirty="0">
                <a:solidFill>
                  <a:schemeClr val="tx2">
                    <a:lumMod val="50000"/>
                  </a:schemeClr>
                </a:solidFill>
              </a:rPr>
              <a:t>pod zaštitom UNESCO-a od 2009. godine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hr-HR" b="1" dirty="0"/>
              <a:t>Hrvatsko čipkarstvo</a:t>
            </a:r>
            <a:r>
              <a:rPr lang="hr-HR" dirty="0"/>
              <a:t> je hrvatska kulturna baština čipkarstva, vještina izrade čipke šivanjem iglom i preplitanjem pomoću batića. </a:t>
            </a:r>
            <a:endParaRPr lang="hr-HR" dirty="0" smtClean="0"/>
          </a:p>
          <a:p>
            <a:r>
              <a:rPr lang="hr-HR" dirty="0" smtClean="0"/>
              <a:t>Razlika </a:t>
            </a:r>
            <a:r>
              <a:rPr lang="hr-HR" dirty="0"/>
              <a:t>između čipkarstva europskih zemalja i onog na prostoru naše zemlje su njezini stvaratelji. U Europi je izrada čipke bila u rukama ženskih crkvenih redova, građanstva i plemstva, dok se u Hrvatskoj njihovim posredstvom prenosi u ruke</a:t>
            </a:r>
            <a:r>
              <a:rPr lang="hr-HR" b="1" dirty="0"/>
              <a:t> seoskih žena u manjim ruralnim sredinama</a:t>
            </a:r>
            <a:r>
              <a:rPr lang="hr-HR" dirty="0"/>
              <a:t>. One čipku izrađuju za potrebe tradicijske odjeće i </a:t>
            </a:r>
            <a:r>
              <a:rPr lang="hr-HR" dirty="0" smtClean="0"/>
              <a:t>posoblja. </a:t>
            </a:r>
          </a:p>
          <a:p>
            <a:r>
              <a:rPr lang="hr-HR" dirty="0" smtClean="0"/>
              <a:t>Hrvatsko </a:t>
            </a:r>
            <a:r>
              <a:rPr lang="hr-HR" dirty="0"/>
              <a:t>čipkarstvo je </a:t>
            </a:r>
            <a:r>
              <a:rPr lang="hr-HR" dirty="0" smtClean="0"/>
              <a:t>kao nematerijalna </a:t>
            </a:r>
            <a:r>
              <a:rPr lang="hr-HR" dirty="0"/>
              <a:t>svjetska baština upisano na </a:t>
            </a:r>
            <a:r>
              <a:rPr lang="hr-HR" b="1" dirty="0"/>
              <a:t>UNESCO-v popis nematerijalne svjetske baštine u Europi 2009. godine</a:t>
            </a:r>
            <a:r>
              <a:rPr lang="hr-HR" dirty="0"/>
              <a:t>.</a:t>
            </a: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901" y="2560638"/>
            <a:ext cx="3800343" cy="3642901"/>
          </a:xfrm>
        </p:spPr>
      </p:pic>
    </p:spTree>
    <p:extLst>
      <p:ext uri="{BB962C8B-B14F-4D97-AF65-F5344CB8AC3E}">
        <p14:creationId xmlns:p14="http://schemas.microsoft.com/office/powerpoint/2010/main" val="383906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5402" y="1388125"/>
            <a:ext cx="9601196" cy="1465244"/>
          </a:xfrm>
        </p:spPr>
        <p:txBody>
          <a:bodyPr>
            <a:normAutofit/>
          </a:bodyPr>
          <a:lstStyle/>
          <a:p>
            <a:pPr algn="ctr"/>
            <a:r>
              <a:rPr lang="hr-HR" b="1" dirty="0">
                <a:solidFill>
                  <a:srgbClr val="FF0000"/>
                </a:solidFill>
              </a:rPr>
              <a:t>Procesija kraljica (</a:t>
            </a:r>
            <a:r>
              <a:rPr lang="hr-HR" b="1" dirty="0" err="1" smtClean="0">
                <a:solidFill>
                  <a:srgbClr val="FF0000"/>
                </a:solidFill>
              </a:rPr>
              <a:t>Ljelje</a:t>
            </a:r>
            <a:r>
              <a:rPr lang="hr-HR" b="1" dirty="0" smtClean="0">
                <a:solidFill>
                  <a:srgbClr val="FF0000"/>
                </a:solidFill>
              </a:rPr>
              <a:t>) </a:t>
            </a:r>
            <a:r>
              <a:rPr lang="hr-HR" b="1" dirty="0">
                <a:solidFill>
                  <a:srgbClr val="FF0000"/>
                </a:solidFill>
              </a:rPr>
              <a:t>u </a:t>
            </a:r>
            <a:r>
              <a:rPr lang="hr-HR" b="1" dirty="0" err="1" smtClean="0">
                <a:solidFill>
                  <a:srgbClr val="FF0000"/>
                </a:solidFill>
              </a:rPr>
              <a:t>Gorjanima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909" y="2466415"/>
            <a:ext cx="5794872" cy="3856810"/>
          </a:xfrm>
        </p:spPr>
      </p:pic>
    </p:spTree>
    <p:extLst>
      <p:ext uri="{BB962C8B-B14F-4D97-AF65-F5344CB8AC3E}">
        <p14:creationId xmlns:p14="http://schemas.microsoft.com/office/powerpoint/2010/main" val="364806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3811" y="936435"/>
            <a:ext cx="3718455" cy="1167788"/>
          </a:xfrm>
        </p:spPr>
        <p:txBody>
          <a:bodyPr>
            <a:normAutofit fontScale="90000"/>
          </a:bodyPr>
          <a:lstStyle/>
          <a:p>
            <a:pPr algn="ctr"/>
            <a:r>
              <a:rPr lang="hr-HR" b="1" dirty="0">
                <a:solidFill>
                  <a:srgbClr val="FF0066"/>
                </a:solidFill>
              </a:rPr>
              <a:t>Procesija kraljica (</a:t>
            </a:r>
            <a:r>
              <a:rPr lang="hr-HR" b="1" dirty="0" err="1">
                <a:solidFill>
                  <a:srgbClr val="FF0066"/>
                </a:solidFill>
              </a:rPr>
              <a:t>Ljelje</a:t>
            </a:r>
            <a:r>
              <a:rPr lang="hr-HR" b="1" dirty="0">
                <a:solidFill>
                  <a:srgbClr val="FF0066"/>
                </a:solidFill>
              </a:rPr>
              <a:t>) u </a:t>
            </a:r>
            <a:r>
              <a:rPr lang="hr-HR" b="1" dirty="0" err="1" smtClean="0">
                <a:solidFill>
                  <a:srgbClr val="FF0066"/>
                </a:solidFill>
              </a:rPr>
              <a:t>Gorjanima</a:t>
            </a:r>
            <a:r>
              <a:rPr lang="hr-HR" b="1" dirty="0" smtClean="0">
                <a:solidFill>
                  <a:srgbClr val="FF0066"/>
                </a:solidFill>
              </a:rPr>
              <a:t> - </a:t>
            </a:r>
            <a:r>
              <a:rPr lang="hr-HR" b="1" dirty="0">
                <a:solidFill>
                  <a:srgbClr val="FF0066"/>
                </a:solidFill>
              </a:rPr>
              <a:t>pod zaštitom UNESCO-a od 2009. godine</a:t>
            </a:r>
            <a:endParaRPr lang="hr-HR" dirty="0">
              <a:solidFill>
                <a:srgbClr val="FF0066"/>
              </a:solidFill>
            </a:endParaRP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081" y="1608530"/>
            <a:ext cx="6289997" cy="4186342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104223"/>
            <a:ext cx="3932237" cy="4271863"/>
          </a:xfrm>
        </p:spPr>
        <p:txBody>
          <a:bodyPr>
            <a:normAutofit fontScale="47500" lnSpcReduction="20000"/>
          </a:bodyPr>
          <a:lstStyle/>
          <a:p>
            <a:r>
              <a:rPr lang="hr-HR" sz="2900" b="1" dirty="0" err="1"/>
              <a:t>Ljelje</a:t>
            </a:r>
            <a:r>
              <a:rPr lang="hr-HR" sz="2900" dirty="0"/>
              <a:t> su djevojke iz sela Gorjani kod Đakova koje u proljeće, o blagdanu Duhova, odjevene kao </a:t>
            </a:r>
            <a:r>
              <a:rPr lang="hr-HR" sz="2900" dirty="0" smtClean="0"/>
              <a:t>kraljice</a:t>
            </a:r>
            <a:r>
              <a:rPr lang="hr-HR" sz="2900" dirty="0"/>
              <a:t> obilaze selo i izvode ritual sastavljen od osobitih pjesama i </a:t>
            </a:r>
            <a:r>
              <a:rPr lang="hr-HR" sz="2900" dirty="0" err="1"/>
              <a:t>mačevnog</a:t>
            </a:r>
            <a:r>
              <a:rPr lang="hr-HR" sz="2900" dirty="0"/>
              <a:t> plesa</a:t>
            </a:r>
            <a:r>
              <a:rPr lang="hr-HR" sz="2900" dirty="0" smtClean="0"/>
              <a:t>.</a:t>
            </a:r>
            <a:endParaRPr lang="hr-HR" sz="2900" dirty="0"/>
          </a:p>
          <a:p>
            <a:r>
              <a:rPr lang="hr-HR" sz="2900" dirty="0"/>
              <a:t>Običaj ne potječe iz turskog doba, kako se često priča, nego iz pradavnih vremena </a:t>
            </a:r>
            <a:r>
              <a:rPr lang="hr-HR" sz="2900" dirty="0" smtClean="0"/>
              <a:t>Slavena. </a:t>
            </a:r>
            <a:r>
              <a:rPr lang="hr-HR" sz="2900" dirty="0"/>
              <a:t>Smatra se da je </a:t>
            </a:r>
            <a:r>
              <a:rPr lang="hr-HR" sz="2900" dirty="0" err="1"/>
              <a:t>Ljelja</a:t>
            </a:r>
            <a:r>
              <a:rPr lang="hr-HR" sz="2900" dirty="0"/>
              <a:t> žena slavenskog boga Peruna. Premda značenje i izvor ovog rituala nije pouzdano poznat, seljani ga smatraju simbolom sela Gorjani i prikazom ljepote i elegancije njihovih mladih.</a:t>
            </a:r>
          </a:p>
          <a:p>
            <a:r>
              <a:rPr lang="hr-HR" sz="2900" dirty="0"/>
              <a:t>Kraljice-</a:t>
            </a:r>
            <a:r>
              <a:rPr lang="hr-HR" sz="2900" dirty="0" err="1"/>
              <a:t>ljelje</a:t>
            </a:r>
            <a:r>
              <a:rPr lang="hr-HR" sz="2900" dirty="0"/>
              <a:t> (kraće "</a:t>
            </a:r>
            <a:r>
              <a:rPr lang="hr-HR" sz="2900" dirty="0" err="1"/>
              <a:t>ljelje</a:t>
            </a:r>
            <a:r>
              <a:rPr lang="hr-HR" sz="2900" dirty="0"/>
              <a:t>") i kraljevi (</a:t>
            </a:r>
            <a:r>
              <a:rPr lang="hr-HR" sz="2900" dirty="0" err="1"/>
              <a:t>kraljičari</a:t>
            </a:r>
            <a:r>
              <a:rPr lang="hr-HR" sz="2900" dirty="0"/>
              <a:t>) su naziv za duhovski ophod djevojaka. Počiva na mitskoj priči o nebeskim kraljicama i </a:t>
            </a:r>
            <a:r>
              <a:rPr lang="hr-HR" sz="2900" dirty="0" smtClean="0"/>
              <a:t>kraljevima. </a:t>
            </a:r>
            <a:r>
              <a:rPr lang="hr-HR" sz="2900" dirty="0"/>
              <a:t>Običaj se najdulje zadržao u Đakovštini</a:t>
            </a:r>
            <a:r>
              <a:rPr lang="hr-HR" sz="2900" dirty="0" smtClean="0"/>
              <a:t>.</a:t>
            </a:r>
            <a:endParaRPr lang="hr-HR" sz="2900" dirty="0"/>
          </a:p>
          <a:p>
            <a:r>
              <a:rPr lang="hr-HR" sz="2900" b="1" dirty="0" smtClean="0"/>
              <a:t>Godišnji </a:t>
            </a:r>
            <a:r>
              <a:rPr lang="hr-HR" sz="2900" b="1" dirty="0"/>
              <a:t>proljetni ophod kraljice u </a:t>
            </a:r>
            <a:r>
              <a:rPr lang="hr-HR" sz="2900" b="1" dirty="0" err="1"/>
              <a:t>Gorjanima</a:t>
            </a:r>
            <a:r>
              <a:rPr lang="hr-HR" sz="2900" dirty="0"/>
              <a:t>, </a:t>
            </a:r>
            <a:r>
              <a:rPr lang="hr-HR" sz="2900" b="1" dirty="0"/>
              <a:t>Slavonske kraljice</a:t>
            </a:r>
            <a:r>
              <a:rPr lang="hr-HR" sz="2900" dirty="0"/>
              <a:t> ili </a:t>
            </a:r>
            <a:r>
              <a:rPr lang="hr-HR" sz="2900" b="1" dirty="0" err="1"/>
              <a:t>Ljelje</a:t>
            </a:r>
            <a:r>
              <a:rPr lang="hr-HR" sz="2900" dirty="0"/>
              <a:t>, narodni običaj, upisan je 1966. godine </a:t>
            </a:r>
            <a:r>
              <a:rPr lang="hr-HR" sz="2900" dirty="0" smtClean="0"/>
              <a:t>kao hrvatska </a:t>
            </a:r>
            <a:r>
              <a:rPr lang="hr-HR" sz="2900" dirty="0"/>
              <a:t>kulturna </a:t>
            </a:r>
            <a:r>
              <a:rPr lang="hr-HR" sz="2900" dirty="0" smtClean="0"/>
              <a:t>baština</a:t>
            </a:r>
            <a:r>
              <a:rPr lang="hr-HR" sz="2900" dirty="0"/>
              <a:t>. Prepoznat je 2007. kao nematerijalna svjetska baština i </a:t>
            </a:r>
            <a:r>
              <a:rPr lang="hr-HR" sz="2900" b="1" dirty="0"/>
              <a:t>2009. godine upisan je na UNESCO-v popis nematerijalne svjetske baštine u Europi</a:t>
            </a:r>
            <a:r>
              <a:rPr lang="hr-HR" sz="2900" b="1" dirty="0" smtClean="0"/>
              <a:t>.</a:t>
            </a:r>
            <a:endParaRPr lang="hr-HR" sz="2900" b="1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6342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Hvarska procesija križa</a:t>
            </a:r>
            <a:endParaRPr lang="hr-HR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871" y="2450621"/>
            <a:ext cx="5782613" cy="3833047"/>
          </a:xfrm>
        </p:spPr>
      </p:pic>
    </p:spTree>
    <p:extLst>
      <p:ext uri="{BB962C8B-B14F-4D97-AF65-F5344CB8AC3E}">
        <p14:creationId xmlns:p14="http://schemas.microsoft.com/office/powerpoint/2010/main" val="427169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068946"/>
            <a:ext cx="3718455" cy="1313646"/>
          </a:xfrm>
        </p:spPr>
        <p:txBody>
          <a:bodyPr/>
          <a:lstStyle/>
          <a:p>
            <a:r>
              <a:rPr lang="hr-HR" b="1" dirty="0">
                <a:solidFill>
                  <a:srgbClr val="C63A6F"/>
                </a:solidFill>
              </a:rPr>
              <a:t>Hvarska procesija </a:t>
            </a:r>
            <a:r>
              <a:rPr lang="hr-HR" b="1" dirty="0" smtClean="0">
                <a:solidFill>
                  <a:srgbClr val="C63A6F"/>
                </a:solidFill>
              </a:rPr>
              <a:t>križa - </a:t>
            </a:r>
            <a:r>
              <a:rPr lang="hr-HR" b="1" dirty="0">
                <a:solidFill>
                  <a:srgbClr val="C63A6F"/>
                </a:solidFill>
              </a:rPr>
              <a:t>pod zaštitom UNESCO-a od 2009. godine</a:t>
            </a:r>
            <a:endParaRPr lang="hr-HR" dirty="0">
              <a:solidFill>
                <a:srgbClr val="C63A6F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951" y="1871764"/>
            <a:ext cx="6341846" cy="375294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2640169"/>
            <a:ext cx="3718455" cy="3416001"/>
          </a:xfrm>
        </p:spPr>
        <p:txBody>
          <a:bodyPr>
            <a:noAutofit/>
          </a:bodyPr>
          <a:lstStyle/>
          <a:p>
            <a:r>
              <a:rPr lang="hr-HR" sz="1400" b="1" dirty="0"/>
              <a:t>Za križem</a:t>
            </a:r>
            <a:r>
              <a:rPr lang="hr-HR" sz="1400" dirty="0"/>
              <a:t> je naziv za tradicionalnu </a:t>
            </a:r>
            <a:r>
              <a:rPr lang="hr-HR" sz="1400" dirty="0">
                <a:hlinkClick r:id="rId3" tooltip="Noć"/>
              </a:rPr>
              <a:t>noćnu</a:t>
            </a:r>
            <a:r>
              <a:rPr lang="hr-HR" sz="1400" dirty="0"/>
              <a:t> procesiju koja se već nekoliko stoljeća svaki </a:t>
            </a:r>
            <a:r>
              <a:rPr lang="hr-HR" sz="1400" dirty="0">
                <a:hlinkClick r:id="rId4" tooltip="Veliki četvrtak"/>
              </a:rPr>
              <a:t>Veliki četvrtak</a:t>
            </a:r>
            <a:r>
              <a:rPr lang="hr-HR" sz="1400" dirty="0"/>
              <a:t> organizira na otoku </a:t>
            </a:r>
            <a:r>
              <a:rPr lang="hr-HR" sz="1400" dirty="0">
                <a:hlinkClick r:id="rId5" tooltip="Hvar"/>
              </a:rPr>
              <a:t>Hvaru</a:t>
            </a:r>
            <a:r>
              <a:rPr lang="hr-HR" sz="1400" dirty="0"/>
              <a:t>.</a:t>
            </a:r>
          </a:p>
          <a:p>
            <a:r>
              <a:rPr lang="hr-HR" sz="1400" dirty="0">
                <a:hlinkClick r:id="rId6" tooltip="Procesija"/>
              </a:rPr>
              <a:t>Procesija</a:t>
            </a:r>
            <a:r>
              <a:rPr lang="hr-HR" sz="1400" dirty="0"/>
              <a:t> je jedinstveni obred osobite pobožnosti te izraz vjerskog i kulturnog identiteta stanovnika središnjeg dijela otoka Hvara, koji se u neprekinutom nizu odvija pet stoljeća. Iznimna je i po svom trajanju (tijekom 8 sati prođe se 25 kilometara) i po naglašenom </a:t>
            </a:r>
            <a:r>
              <a:rPr lang="hr-HR" sz="1400" dirty="0">
                <a:hlinkClick r:id="rId7" tooltip="Pasija"/>
              </a:rPr>
              <a:t>pasionskom</a:t>
            </a:r>
            <a:r>
              <a:rPr lang="hr-HR" sz="1400" dirty="0"/>
              <a:t> sadržaju, pripremaju je i provode </a:t>
            </a:r>
            <a:r>
              <a:rPr lang="hr-HR" sz="1400" dirty="0">
                <a:hlinkClick r:id="rId8" tooltip="Bratovština"/>
              </a:rPr>
              <a:t>bratovštine</a:t>
            </a:r>
            <a:r>
              <a:rPr lang="hr-HR" sz="1400" dirty="0"/>
              <a:t>, odnosno zajednice hvarskih </a:t>
            </a:r>
            <a:r>
              <a:rPr lang="hr-HR" sz="1400" dirty="0" smtClean="0"/>
              <a:t>vjernika. </a:t>
            </a:r>
            <a:r>
              <a:rPr lang="hr-HR" sz="1400" dirty="0"/>
              <a:t>Okosnica procesije je </a:t>
            </a:r>
            <a:r>
              <a:rPr lang="hr-HR" sz="1400" i="1" dirty="0"/>
              <a:t>Gospin plač</a:t>
            </a:r>
            <a:r>
              <a:rPr lang="hr-HR" sz="1400" dirty="0"/>
              <a:t>, osmerački pasionski tekst iz 15. stoljeća kojeg u formi glazbenog dijaloga pjevaju izabrani pjevači, </a:t>
            </a:r>
            <a:r>
              <a:rPr lang="hr-HR" sz="1400" i="1" dirty="0"/>
              <a:t>kantaduri</a:t>
            </a:r>
            <a:r>
              <a:rPr lang="hr-HR" sz="1400" dirty="0" smtClean="0"/>
              <a:t>.</a:t>
            </a:r>
            <a:endParaRPr lang="hr-HR" sz="1400" dirty="0"/>
          </a:p>
          <a:p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114047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smtClean="0"/>
              <a:t>Procesija sv. Vlaha u Dubrovniku</a:t>
            </a:r>
            <a:endParaRPr lang="hr-HR" b="1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106" y="2469356"/>
            <a:ext cx="5739788" cy="3826526"/>
          </a:xfrm>
        </p:spPr>
      </p:pic>
    </p:spTree>
    <p:extLst>
      <p:ext uri="{BB962C8B-B14F-4D97-AF65-F5344CB8AC3E}">
        <p14:creationId xmlns:p14="http://schemas.microsoft.com/office/powerpoint/2010/main" val="177572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976184"/>
          </a:xfrm>
        </p:spPr>
        <p:txBody>
          <a:bodyPr>
            <a:normAutofit fontScale="90000"/>
          </a:bodyPr>
          <a:lstStyle/>
          <a:p>
            <a:r>
              <a:rPr lang="hr-HR" sz="4000" b="1" dirty="0" smtClean="0"/>
              <a:t>Što je UNESCO???</a:t>
            </a:r>
            <a:endParaRPr lang="hr-HR" sz="40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r-HR" u="sng" dirty="0" smtClean="0">
                <a:hlinkClick r:id="rId2" tooltip="UNESCO"/>
              </a:rPr>
              <a:t>UNESCO</a:t>
            </a:r>
            <a:r>
              <a:rPr lang="hr-HR" dirty="0" smtClean="0"/>
              <a:t>-ova </a:t>
            </a:r>
            <a:r>
              <a:rPr lang="hr-HR" b="1" dirty="0" smtClean="0"/>
              <a:t>Svjetska baština</a:t>
            </a:r>
            <a:r>
              <a:rPr lang="hr-HR" dirty="0" smtClean="0"/>
              <a:t> sastoji se od </a:t>
            </a:r>
            <a:r>
              <a:rPr lang="hr-HR" b="1" dirty="0" smtClean="0"/>
              <a:t>Svjetske kulturne baštine</a:t>
            </a:r>
            <a:r>
              <a:rPr lang="hr-HR" dirty="0" smtClean="0"/>
              <a:t> i </a:t>
            </a:r>
            <a:r>
              <a:rPr lang="hr-HR" b="1" dirty="0" smtClean="0"/>
              <a:t>Svjetske prirodne baštine</a:t>
            </a:r>
            <a:r>
              <a:rPr lang="hr-HR" dirty="0" smtClean="0"/>
              <a:t>. Popis sadrži ukupno 936 spomenika u 153 države, od čega 725 </a:t>
            </a:r>
            <a:r>
              <a:rPr lang="hr-HR" dirty="0" smtClean="0">
                <a:hlinkClick r:id="rId3" tooltip="Spomenik kulture"/>
              </a:rPr>
              <a:t>spomenika kulture</a:t>
            </a:r>
            <a:r>
              <a:rPr lang="hr-HR" dirty="0" smtClean="0"/>
              <a:t>, 183 </a:t>
            </a:r>
            <a:r>
              <a:rPr lang="hr-HR" dirty="0" smtClean="0">
                <a:hlinkClick r:id="rId4" tooltip="Spomenik prirode"/>
              </a:rPr>
              <a:t>spomenika prirode</a:t>
            </a:r>
            <a:r>
              <a:rPr lang="hr-HR" dirty="0" smtClean="0"/>
              <a:t>, te 28 spomenika koji su istovremeno obuhvaćeni u oba popisa.</a:t>
            </a:r>
          </a:p>
          <a:p>
            <a:r>
              <a:rPr lang="hr-HR" dirty="0" err="1" smtClean="0"/>
              <a:t>Podorganizacija</a:t>
            </a:r>
            <a:r>
              <a:rPr lang="hr-HR" dirty="0" smtClean="0"/>
              <a:t> UNESCO-a, Odbor za svjetsku baštinu, potpomaže zaštitu i/ili obnovu objekata s popisa pružanjem stručne i materijalne pomoći. Osim toga, Odbor vodi još i listu </a:t>
            </a:r>
            <a:r>
              <a:rPr lang="hr-HR" b="1" dirty="0" smtClean="0"/>
              <a:t>Svjetske dokumentacijske baštine</a:t>
            </a:r>
            <a:r>
              <a:rPr lang="hr-HR" dirty="0" smtClean="0"/>
              <a:t>, koja se sastoji od određenih knjiga, rukopisa, partitura, unikata, te slikovnih, zvučnih i </a:t>
            </a:r>
            <a:r>
              <a:rPr lang="hr-HR" dirty="0" smtClean="0">
                <a:hlinkClick r:id="rId5" tooltip="Film"/>
              </a:rPr>
              <a:t>filmskih</a:t>
            </a:r>
            <a:r>
              <a:rPr lang="hr-HR" dirty="0" smtClean="0"/>
              <a:t> dokumenata.</a:t>
            </a:r>
          </a:p>
          <a:p>
            <a:r>
              <a:rPr lang="hr-HR" dirty="0" smtClean="0"/>
              <a:t>Od rujna 2006. godine svjetska baština UNESCO-a postala je i </a:t>
            </a:r>
            <a:r>
              <a:rPr lang="hr-HR" dirty="0" smtClean="0">
                <a:hlinkClick r:id="rId6" tooltip="Nematerijalna svjetska baština"/>
              </a:rPr>
              <a:t>nematerijalna baština</a:t>
            </a:r>
            <a:r>
              <a:rPr lang="hr-HR" dirty="0" smtClean="0"/>
              <a:t> o čijemu popisu i upravljanju vodi računa Međudržavni odbor za očuvanje nematerijalne svjetske baštine. Nematerijalnu svjetsku baštinu čini </a:t>
            </a:r>
            <a:r>
              <a:rPr lang="hr-HR" dirty="0" smtClean="0">
                <a:hlinkClick r:id="rId7" tooltip="Nematerijalna kulturna baština"/>
              </a:rPr>
              <a:t>nematerijalna kulturna baština</a:t>
            </a:r>
            <a:r>
              <a:rPr lang="hr-HR" dirty="0" smtClean="0"/>
              <a:t> kao što je: usmena tradicija, umjetničke izvedbe, društveni običaji, rituali, festivali, znanja i običaji vezani za prirodu i svemir, te znanja i umijeća tradicionalnih obrta.</a:t>
            </a:r>
          </a:p>
          <a:p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57" y="1485249"/>
            <a:ext cx="4508006" cy="441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69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Procesija sv. Vlaha u </a:t>
            </a:r>
            <a:r>
              <a:rPr lang="hr-HR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Dubrovniku - pod </a:t>
            </a:r>
            <a:r>
              <a:rPr lang="hr-HR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zaštitom UNESCO-a od 2009. </a:t>
            </a:r>
            <a:r>
              <a:rPr lang="hr-HR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godine </a:t>
            </a:r>
            <a:endParaRPr lang="hr-HR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11" y="2560320"/>
            <a:ext cx="5072390" cy="3520991"/>
          </a:xfrm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r-HR" b="1" dirty="0" err="1"/>
              <a:t>Festa</a:t>
            </a:r>
            <a:r>
              <a:rPr lang="hr-HR" b="1" dirty="0"/>
              <a:t> svetoga Vlaha</a:t>
            </a:r>
            <a:r>
              <a:rPr lang="hr-HR" dirty="0"/>
              <a:t>, zaštitnika Dubrovnika, UNESCO-</a:t>
            </a:r>
            <a:r>
              <a:rPr lang="hr-HR" dirty="0" err="1"/>
              <a:t>va</a:t>
            </a:r>
            <a:r>
              <a:rPr lang="hr-HR" dirty="0"/>
              <a:t> je nematerijalna svjetska baština u Hrvatskoj </a:t>
            </a:r>
            <a:r>
              <a:rPr lang="hr-HR" dirty="0" smtClean="0"/>
              <a:t>od 2009. koja</a:t>
            </a:r>
            <a:r>
              <a:rPr lang="hr-HR" dirty="0"/>
              <a:t>, prigodom proslave njegova blagdana 3. veljače, neprekidno traje </a:t>
            </a:r>
            <a:r>
              <a:rPr lang="hr-HR" b="1" dirty="0"/>
              <a:t>od 972. </a:t>
            </a:r>
            <a:r>
              <a:rPr lang="hr-HR" b="1" dirty="0" smtClean="0"/>
              <a:t>godine</a:t>
            </a:r>
            <a:r>
              <a:rPr lang="hr-HR" b="1" dirty="0"/>
              <a:t> </a:t>
            </a:r>
            <a:r>
              <a:rPr lang="hr-HR" dirty="0"/>
              <a:t>do danas. </a:t>
            </a:r>
            <a:endParaRPr lang="hr-HR" dirty="0" smtClean="0"/>
          </a:p>
          <a:p>
            <a:r>
              <a:rPr lang="hr-HR" dirty="0" smtClean="0"/>
              <a:t>Temelji </a:t>
            </a:r>
            <a:r>
              <a:rPr lang="hr-HR" dirty="0"/>
              <a:t>se na legendi o pojavljivanju svetoga </a:t>
            </a:r>
            <a:r>
              <a:rPr lang="hr-HR" b="1" dirty="0"/>
              <a:t>Vlaha koji je pomogao Dubrovčanima u obrani od Mlečana</a:t>
            </a:r>
            <a:r>
              <a:rPr lang="hr-HR" dirty="0"/>
              <a:t>. U </a:t>
            </a:r>
            <a:r>
              <a:rPr lang="hr-HR" dirty="0" err="1"/>
              <a:t>Festu</a:t>
            </a:r>
            <a:r>
              <a:rPr lang="hr-HR" dirty="0"/>
              <a:t> se masovno uključuju stanovnici grada, okolice, ali i nekih drugih krajeva Hrvatske i obližnjih zemalja, predstavnici državnih i mjesnih vlasti te predstavnici Rimokatoličke crkve.</a:t>
            </a:r>
          </a:p>
        </p:txBody>
      </p:sp>
    </p:spTree>
    <p:extLst>
      <p:ext uri="{BB962C8B-B14F-4D97-AF65-F5344CB8AC3E}">
        <p14:creationId xmlns:p14="http://schemas.microsoft.com/office/powerpoint/2010/main" val="250156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b="1" dirty="0" smtClean="0">
                <a:solidFill>
                  <a:srgbClr val="FF0000"/>
                </a:solidFill>
              </a:rPr>
              <a:t>Proizvodnja drvenih igračaka u Hrvatskome zagorju</a:t>
            </a:r>
            <a:endParaRPr lang="hr-HR" b="1" dirty="0">
              <a:solidFill>
                <a:srgbClr val="FF0000"/>
              </a:solidFill>
            </a:endParaRPr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824" y="2487710"/>
            <a:ext cx="6422834" cy="3769925"/>
          </a:xfrm>
        </p:spPr>
      </p:pic>
    </p:spTree>
    <p:extLst>
      <p:ext uri="{BB962C8B-B14F-4D97-AF65-F5344CB8AC3E}">
        <p14:creationId xmlns:p14="http://schemas.microsoft.com/office/powerpoint/2010/main" val="364473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b="1" dirty="0" smtClean="0">
                <a:solidFill>
                  <a:srgbClr val="FF0000"/>
                </a:solidFill>
              </a:rPr>
              <a:t>Drvene igračke Hrvatskoga zagorja -</a:t>
            </a:r>
            <a:r>
              <a:rPr lang="hr-HR" b="1" dirty="0">
                <a:solidFill>
                  <a:srgbClr val="FF0000"/>
                </a:solidFill>
              </a:rPr>
              <a:t>pod zaštitom UNESCO-a od 2009. godine</a:t>
            </a:r>
            <a:r>
              <a:rPr lang="hr-HR" b="1" dirty="0" smtClean="0">
                <a:solidFill>
                  <a:srgbClr val="FF0000"/>
                </a:solidFill>
              </a:rPr>
              <a:t>  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2420471"/>
            <a:ext cx="5181600" cy="4227464"/>
          </a:xfrm>
        </p:spPr>
        <p:txBody>
          <a:bodyPr>
            <a:normAutofit fontScale="32500" lnSpcReduction="20000"/>
          </a:bodyPr>
          <a:lstStyle/>
          <a:p>
            <a:r>
              <a:rPr lang="hr-HR" sz="4300" dirty="0" smtClean="0"/>
              <a:t>Drvene igračke Hrvatskog zagorja su tradicijski hrvatski proizvod čija je izrada počela </a:t>
            </a:r>
            <a:r>
              <a:rPr lang="hr-HR" sz="4300" b="1" dirty="0"/>
              <a:t>u 19. stoljeću </a:t>
            </a:r>
            <a:r>
              <a:rPr lang="hr-HR" sz="4300" dirty="0"/>
              <a:t>i zadržala se do današnjih dana u selima općina Marija Bistrica i Gornje Stubice</a:t>
            </a:r>
            <a:r>
              <a:rPr lang="hr-HR" sz="4300" dirty="0" smtClean="0"/>
              <a:t>. </a:t>
            </a:r>
            <a:r>
              <a:rPr lang="hr-HR" sz="4300" dirty="0"/>
              <a:t>Postoji oko </a:t>
            </a:r>
            <a:r>
              <a:rPr lang="hr-HR" sz="4300" b="1" dirty="0"/>
              <a:t>50 modela igračaka </a:t>
            </a:r>
            <a:r>
              <a:rPr lang="hr-HR" sz="4300" dirty="0"/>
              <a:t>poput svirala, </a:t>
            </a:r>
            <a:r>
              <a:rPr lang="hr-HR" sz="4300" dirty="0" err="1"/>
              <a:t>klepetaljki</a:t>
            </a:r>
            <a:r>
              <a:rPr lang="hr-HR" sz="4300" dirty="0"/>
              <a:t> (ptica s kotačićima koja se gura na štapu), tamburice, drvene životinje, najčešće konjići, zviždaljke, </a:t>
            </a:r>
            <a:r>
              <a:rPr lang="hr-HR" sz="4300" dirty="0" smtClean="0"/>
              <a:t>modeli automobila</a:t>
            </a:r>
            <a:r>
              <a:rPr lang="hr-HR" sz="4300" dirty="0"/>
              <a:t>, kamiona, vlakova, aviona, dječji namještaj za lutke itd.</a:t>
            </a:r>
          </a:p>
          <a:p>
            <a:r>
              <a:rPr lang="hr-HR" sz="4300" dirty="0"/>
              <a:t>Za njih je karakteristično da ih izrađuju ručno muškarci, a većinom ih oslikavaju žene. Nikada ne mogu biti dvije u potpunosti identične jer je svaka ručni </a:t>
            </a:r>
            <a:r>
              <a:rPr lang="hr-HR" sz="4300" dirty="0" smtClean="0"/>
              <a:t>rad. Igračke </a:t>
            </a:r>
            <a:r>
              <a:rPr lang="hr-HR" sz="4300" dirty="0"/>
              <a:t>se izrađuju od drva iz neposredne </a:t>
            </a:r>
            <a:r>
              <a:rPr lang="hr-HR" sz="4300" dirty="0" smtClean="0"/>
              <a:t>okolice. </a:t>
            </a:r>
            <a:r>
              <a:rPr lang="hr-HR" sz="4300" dirty="0"/>
              <a:t>Drvo se posiječe, suši, teše, reže i oblikuje pomoću drvenih ili kartonskih šablona. Najčešće </a:t>
            </a:r>
            <a:r>
              <a:rPr lang="hr-HR" sz="4300" dirty="0" smtClean="0"/>
              <a:t>bojesu</a:t>
            </a:r>
            <a:r>
              <a:rPr lang="hr-HR" sz="4300" dirty="0"/>
              <a:t> </a:t>
            </a:r>
            <a:r>
              <a:rPr lang="hr-HR" sz="4300" b="1" dirty="0"/>
              <a:t>crvena, plava, bijela i crna</a:t>
            </a:r>
            <a:r>
              <a:rPr lang="hr-HR" sz="4300" dirty="0"/>
              <a:t>. Oslikavaju se cvjetni i geometrijski uzorci. </a:t>
            </a:r>
            <a:r>
              <a:rPr lang="hr-HR" sz="4300" dirty="0" smtClean="0"/>
              <a:t>Igračke </a:t>
            </a:r>
            <a:r>
              <a:rPr lang="hr-HR" sz="4300" dirty="0"/>
              <a:t>se prodaju na sajmovima, crkvenim svečanostima, na tržnicama, a najviše u svetištu u Mariji Bistrici. Čuvaju se i </a:t>
            </a:r>
            <a:r>
              <a:rPr lang="hr-HR" sz="4300" dirty="0" smtClean="0"/>
              <a:t>u muzejima</a:t>
            </a:r>
            <a:r>
              <a:rPr lang="hr-HR" sz="4300" dirty="0"/>
              <a:t>. </a:t>
            </a:r>
            <a:endParaRPr lang="hr-HR" sz="4300" dirty="0" smtClean="0"/>
          </a:p>
          <a:p>
            <a:r>
              <a:rPr lang="hr-HR" sz="4300" dirty="0" smtClean="0"/>
              <a:t>Nalaze se od </a:t>
            </a:r>
            <a:r>
              <a:rPr lang="hr-HR" sz="4300" b="1" dirty="0" smtClean="0"/>
              <a:t>2009</a:t>
            </a:r>
            <a:r>
              <a:rPr lang="hr-HR" sz="4300" b="1" dirty="0"/>
              <a:t>. godine na popisu nematerijalnih dobara upisanih na UNESCO Reprezentativni popis nematerijalne svjetske baštine u </a:t>
            </a:r>
            <a:r>
              <a:rPr lang="hr-HR" sz="4300" b="1" dirty="0" smtClean="0"/>
              <a:t>Europi</a:t>
            </a:r>
            <a:r>
              <a:rPr lang="hr-HR" sz="4300" b="1" dirty="0"/>
              <a:t>.</a:t>
            </a:r>
          </a:p>
          <a:p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435" y="2560638"/>
            <a:ext cx="4832517" cy="3605511"/>
          </a:xfrm>
        </p:spPr>
      </p:pic>
    </p:spTree>
    <p:extLst>
      <p:ext uri="{BB962C8B-B14F-4D97-AF65-F5344CB8AC3E}">
        <p14:creationId xmlns:p14="http://schemas.microsoft.com/office/powerpoint/2010/main" val="127029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b="1" dirty="0" smtClean="0">
                <a:solidFill>
                  <a:srgbClr val="FF0000"/>
                </a:solidFill>
              </a:rPr>
              <a:t>Istarsko dvoglasno pjevanje i sviranje na istarskoj ljestvici</a:t>
            </a:r>
            <a:endParaRPr lang="hr-HR" b="1" dirty="0">
              <a:solidFill>
                <a:srgbClr val="FF0000"/>
              </a:solidFill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128" y="2476407"/>
            <a:ext cx="5853477" cy="3825241"/>
          </a:xfrm>
        </p:spPr>
      </p:pic>
    </p:spTree>
    <p:extLst>
      <p:ext uri="{BB962C8B-B14F-4D97-AF65-F5344CB8AC3E}">
        <p14:creationId xmlns:p14="http://schemas.microsoft.com/office/powerpoint/2010/main" val="10871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72979" y="771181"/>
            <a:ext cx="10515600" cy="1639374"/>
          </a:xfrm>
        </p:spPr>
        <p:txBody>
          <a:bodyPr>
            <a:normAutofit fontScale="90000"/>
          </a:bodyPr>
          <a:lstStyle/>
          <a:p>
            <a:pPr algn="ctr"/>
            <a:r>
              <a:rPr lang="hr-HR" sz="4000" b="1" dirty="0">
                <a:solidFill>
                  <a:schemeClr val="tx1"/>
                </a:solidFill>
              </a:rPr>
              <a:t>Istarsko dvoglasno pjevanje i sviranje na istarskoj </a:t>
            </a:r>
            <a:r>
              <a:rPr lang="hr-HR" sz="4000" b="1" dirty="0" smtClean="0">
                <a:solidFill>
                  <a:schemeClr val="tx1"/>
                </a:solidFill>
              </a:rPr>
              <a:t>ljestvici - pod </a:t>
            </a:r>
            <a:r>
              <a:rPr lang="hr-HR" sz="4000" b="1" dirty="0">
                <a:solidFill>
                  <a:schemeClr val="tx1"/>
                </a:solidFill>
              </a:rPr>
              <a:t>zaštitom UNESCO-a od 2009. godine </a:t>
            </a:r>
            <a:endParaRPr lang="hr-HR" sz="4000" dirty="0">
              <a:solidFill>
                <a:schemeClr val="tx1"/>
              </a:solidFill>
            </a:endParaRPr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41" y="2485438"/>
            <a:ext cx="5624638" cy="3459892"/>
          </a:xfrm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r>
              <a:rPr lang="hr-HR" sz="5600" dirty="0" smtClean="0"/>
              <a:t>Dvoglasje</a:t>
            </a:r>
            <a:r>
              <a:rPr lang="hr-HR" sz="5600" dirty="0"/>
              <a:t> </a:t>
            </a:r>
            <a:r>
              <a:rPr lang="hr-HR" sz="5600" dirty="0" smtClean="0"/>
              <a:t>Istre</a:t>
            </a:r>
            <a:r>
              <a:rPr lang="hr-HR" sz="5600" dirty="0"/>
              <a:t> i Hrvatskog primorja kompleksan je stil folklorne glazbe koja se temelji na dvoglasju specifično ugođenih tonskih odnosa te karakterističnoj boji tona koji se kod vokalne glazbe postiže snažnim pjevanjem dijelomice kroz </a:t>
            </a:r>
            <a:r>
              <a:rPr lang="hr-HR" sz="5600" dirty="0" smtClean="0"/>
              <a:t>nos.</a:t>
            </a:r>
            <a:endParaRPr lang="hr-HR" sz="5600" baseline="30000" dirty="0"/>
          </a:p>
          <a:p>
            <a:r>
              <a:rPr lang="hr-HR" sz="5600" dirty="0" smtClean="0"/>
              <a:t>Tipični </a:t>
            </a:r>
            <a:r>
              <a:rPr lang="hr-HR" sz="5600" dirty="0"/>
              <a:t>instrumenti koji prate ovo pjevanje su </a:t>
            </a:r>
            <a:r>
              <a:rPr lang="hr-HR" sz="5600" b="1" dirty="0"/>
              <a:t>sopile</a:t>
            </a:r>
            <a:r>
              <a:rPr lang="hr-HR" sz="5600" dirty="0"/>
              <a:t> (koje se sviraju u paru), gajde, </a:t>
            </a:r>
            <a:r>
              <a:rPr lang="hr-HR" sz="5600" dirty="0" smtClean="0"/>
              <a:t>flauta</a:t>
            </a:r>
            <a:r>
              <a:rPr lang="hr-HR" sz="5600" dirty="0"/>
              <a:t>, </a:t>
            </a:r>
            <a:r>
              <a:rPr lang="hr-HR" sz="5600" dirty="0" smtClean="0"/>
              <a:t>frula i</a:t>
            </a:r>
            <a:r>
              <a:rPr lang="hr-HR" sz="5600" dirty="0"/>
              <a:t> tambura. Nastalo je nekoliko stilova pjevanja u različitim krajevima, </a:t>
            </a:r>
            <a:endParaRPr lang="hr-HR" sz="5600" dirty="0" smtClean="0"/>
          </a:p>
          <a:p>
            <a:r>
              <a:rPr lang="hr-HR" sz="5600" b="1" dirty="0" smtClean="0"/>
              <a:t>God</a:t>
            </a:r>
            <a:r>
              <a:rPr lang="hr-HR" sz="5600" b="1" dirty="0"/>
              <a:t>. 2009. Istarsko dvoglasno pjevanje i sviranje na istarskoj ljestvici je upisano na UNESCO-v popis nematerijalne svjetske baštine u Europi</a:t>
            </a:r>
            <a:r>
              <a:rPr lang="hr-HR" sz="5600" dirty="0"/>
              <a:t>. </a:t>
            </a:r>
            <a:endParaRPr lang="hr-HR" sz="5600" dirty="0" smtClean="0"/>
          </a:p>
          <a:p>
            <a:r>
              <a:rPr lang="hr-HR" sz="5600" dirty="0" smtClean="0"/>
              <a:t>Ova </a:t>
            </a:r>
            <a:r>
              <a:rPr lang="hr-HR" sz="5600" dirty="0"/>
              <a:t>tradicija je još uvijek živa i dio svakodnevnog života Istre i Hrvatskog primorja, te se često izvodi na svadbama, javnim i obiteljskim okupljanima i vjerskim službama. 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4764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86495"/>
          </a:xfrm>
        </p:spPr>
        <p:txBody>
          <a:bodyPr/>
          <a:lstStyle/>
          <a:p>
            <a:pPr algn="ctr"/>
            <a:r>
              <a:rPr lang="hr-HR" b="1" dirty="0" smtClean="0">
                <a:solidFill>
                  <a:schemeClr val="accent2">
                    <a:lumMod val="50000"/>
                  </a:schemeClr>
                </a:solidFill>
              </a:rPr>
              <a:t>Sinjska alka</a:t>
            </a:r>
            <a:endParaRPr lang="hr-HR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416" y="2489231"/>
            <a:ext cx="5078774" cy="3809080"/>
          </a:xfrm>
        </p:spPr>
      </p:pic>
    </p:spTree>
    <p:extLst>
      <p:ext uri="{BB962C8B-B14F-4D97-AF65-F5344CB8AC3E}">
        <p14:creationId xmlns:p14="http://schemas.microsoft.com/office/powerpoint/2010/main" val="147928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3811" y="991518"/>
            <a:ext cx="3718455" cy="1355075"/>
          </a:xfrm>
        </p:spPr>
        <p:txBody>
          <a:bodyPr/>
          <a:lstStyle/>
          <a:p>
            <a:r>
              <a:rPr lang="hr-HR" b="1" dirty="0" smtClean="0">
                <a:solidFill>
                  <a:schemeClr val="accent6">
                    <a:lumMod val="50000"/>
                  </a:schemeClr>
                </a:solidFill>
              </a:rPr>
              <a:t>Sinjska alka - </a:t>
            </a:r>
            <a:r>
              <a:rPr lang="hr-HR" b="1" dirty="0">
                <a:solidFill>
                  <a:schemeClr val="accent6">
                    <a:lumMod val="50000"/>
                  </a:schemeClr>
                </a:solidFill>
              </a:rPr>
              <a:t>pod zaštitom UNESCO-a od 2010. godine </a:t>
            </a:r>
          </a:p>
        </p:txBody>
      </p:sp>
      <p:pic>
        <p:nvPicPr>
          <p:cNvPr id="11" name="Rezervirano mjesto sadržaja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127" y="1597856"/>
            <a:ext cx="6389363" cy="4274134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293811" y="2423711"/>
            <a:ext cx="3718455" cy="3349127"/>
          </a:xfrm>
        </p:spPr>
        <p:txBody>
          <a:bodyPr>
            <a:normAutofit fontScale="77500" lnSpcReduction="20000"/>
          </a:bodyPr>
          <a:lstStyle/>
          <a:p>
            <a:r>
              <a:rPr lang="hr-HR" sz="2000" b="1" dirty="0"/>
              <a:t>Sinjska alka</a:t>
            </a:r>
            <a:r>
              <a:rPr lang="hr-HR" sz="2000" dirty="0"/>
              <a:t> hrvatska je viteška igra</a:t>
            </a:r>
            <a:r>
              <a:rPr lang="hr-HR" sz="2000" dirty="0" smtClean="0"/>
              <a:t>.</a:t>
            </a:r>
            <a:r>
              <a:rPr lang="hr-HR" sz="2000" dirty="0"/>
              <a:t> Alkari jašući u punom trku nastoje pogoditi kopljem alku obješenu na konopcu razapetom preko trkaće staze na visini od najmanje 3,2 m.</a:t>
            </a:r>
            <a:r>
              <a:rPr lang="hr-HR" sz="2000" dirty="0" smtClean="0"/>
              <a:t> </a:t>
            </a:r>
            <a:r>
              <a:rPr lang="hr-HR" sz="2000" dirty="0"/>
              <a:t>Održava se svake godine u nedjelju u prvoj trećini mjeseca kolovoza u Sinju, na godišnjicu pobjede nad turskim </a:t>
            </a:r>
            <a:r>
              <a:rPr lang="hr-HR" sz="2000" dirty="0" smtClean="0"/>
              <a:t>osvajačima</a:t>
            </a:r>
            <a:r>
              <a:rPr lang="hr-HR" sz="2000" dirty="0"/>
              <a:t> </a:t>
            </a:r>
            <a:r>
              <a:rPr lang="hr-HR" sz="2000" dirty="0" smtClean="0"/>
              <a:t>14. </a:t>
            </a:r>
            <a:r>
              <a:rPr lang="hr-HR" sz="2000" dirty="0"/>
              <a:t>kolovoza 1715</a:t>
            </a:r>
            <a:r>
              <a:rPr lang="hr-HR" sz="2000" dirty="0" smtClean="0"/>
              <a:t>.</a:t>
            </a:r>
            <a:r>
              <a:rPr lang="hr-HR" sz="2000" dirty="0"/>
              <a:t>  Na taj dan je 700 hrvatskih vojnika iz Sinja uspjelo odbiti navalu </a:t>
            </a:r>
            <a:r>
              <a:rPr lang="hr-HR" sz="2000" dirty="0" smtClean="0"/>
              <a:t>vojske turskog </a:t>
            </a:r>
            <a:r>
              <a:rPr lang="hr-HR" sz="2000" dirty="0" err="1"/>
              <a:t>seraskera</a:t>
            </a:r>
            <a:r>
              <a:rPr lang="hr-HR" sz="2000" dirty="0"/>
              <a:t> Mehmed-paše </a:t>
            </a:r>
            <a:r>
              <a:rPr lang="hr-HR" sz="2000" dirty="0" err="1"/>
              <a:t>Čelića</a:t>
            </a:r>
            <a:r>
              <a:rPr lang="hr-HR" sz="2000" dirty="0"/>
              <a:t> koja je brojala 60.000 vojnika.</a:t>
            </a:r>
          </a:p>
          <a:p>
            <a:r>
              <a:rPr lang="hr-HR" sz="2000" dirty="0"/>
              <a:t>Sinjska alka je </a:t>
            </a:r>
            <a:r>
              <a:rPr lang="hr-HR" sz="2000" b="1" dirty="0"/>
              <a:t>15. studenoga 2010. upisana na UNESCO-v popis nematerijalne svjetske baštine u Europi</a:t>
            </a:r>
            <a:r>
              <a:rPr lang="hr-HR" sz="2000" dirty="0"/>
              <a:t>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9069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507374"/>
          </a:xfrm>
        </p:spPr>
        <p:txBody>
          <a:bodyPr/>
          <a:lstStyle/>
          <a:p>
            <a:pPr algn="ctr"/>
            <a:r>
              <a:rPr lang="hr-HR" b="1" dirty="0" smtClean="0">
                <a:solidFill>
                  <a:schemeClr val="accent6">
                    <a:lumMod val="75000"/>
                  </a:schemeClr>
                </a:solidFill>
              </a:rPr>
              <a:t>Izrada licitara</a:t>
            </a:r>
            <a:endParaRPr lang="hr-H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890" y="2489506"/>
            <a:ext cx="5101216" cy="3825913"/>
          </a:xfrm>
        </p:spPr>
      </p:pic>
    </p:spTree>
    <p:extLst>
      <p:ext uri="{BB962C8B-B14F-4D97-AF65-F5344CB8AC3E}">
        <p14:creationId xmlns:p14="http://schemas.microsoft.com/office/powerpoint/2010/main" val="392617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3811" y="1057619"/>
            <a:ext cx="3718455" cy="1277957"/>
          </a:xfrm>
        </p:spPr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Izrada licitara - </a:t>
            </a:r>
            <a:r>
              <a:rPr lang="hr-HR" b="1" dirty="0">
                <a:solidFill>
                  <a:srgbClr val="FF0000"/>
                </a:solidFill>
              </a:rPr>
              <a:t>pod zaštitom UNESCO-a od </a:t>
            </a:r>
            <a:r>
              <a:rPr lang="hr-HR" b="1" dirty="0" smtClean="0">
                <a:solidFill>
                  <a:srgbClr val="FF0000"/>
                </a:solidFill>
              </a:rPr>
              <a:t>2010. </a:t>
            </a:r>
            <a:r>
              <a:rPr lang="hr-HR" b="1" dirty="0">
                <a:solidFill>
                  <a:srgbClr val="FF0000"/>
                </a:solidFill>
              </a:rPr>
              <a:t>godine </a:t>
            </a: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071" y="1388534"/>
            <a:ext cx="5786016" cy="4339511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293811" y="2423711"/>
            <a:ext cx="3718455" cy="3304334"/>
          </a:xfrm>
        </p:spPr>
        <p:txBody>
          <a:bodyPr>
            <a:normAutofit fontScale="85000" lnSpcReduction="20000"/>
          </a:bodyPr>
          <a:lstStyle/>
          <a:p>
            <a:r>
              <a:rPr lang="hr-HR" b="1" dirty="0"/>
              <a:t>Licitar</a:t>
            </a:r>
            <a:r>
              <a:rPr lang="hr-HR" dirty="0"/>
              <a:t> je šareno ukrašeni kolač od slatkoga tijesta kakav se tradicionalno proizvodi u središnjem i nizinskome dijelu Hrvatske; također i obrtnik (medičar) koji ga proizvodi, a izrađuje i druge medenjake, napitke od meda (medica, gvirc), svijeće i zavjetne darove od očišćenoga i prerađenoga voska, te ih prodaje ponajprije na sajmovima i proštenjima. Nekoć se tijesto za licitare utiskivalo u ručno izrađene (drvene) kalupe, a danas se oblikuje u limenim kalupima pa se peče, boji voćnim bojama (crvena, žuta, zelena, bijela) i ukrašava šećernom smjesom, ogledalcima i dr. Licitar je </a:t>
            </a:r>
            <a:r>
              <a:rPr lang="hr-HR" b="1" dirty="0"/>
              <a:t>najčešće u obliku srca</a:t>
            </a:r>
            <a:r>
              <a:rPr lang="hr-HR" dirty="0"/>
              <a:t>, konja, ptice, gljive, vijenca i </a:t>
            </a:r>
            <a:r>
              <a:rPr lang="hr-HR" dirty="0" smtClean="0"/>
              <a:t>slično.</a:t>
            </a:r>
            <a:endParaRPr lang="hr-HR" dirty="0"/>
          </a:p>
          <a:p>
            <a:r>
              <a:rPr lang="hr-HR" b="1" dirty="0"/>
              <a:t>Dana 15. studenoga 2010. tradicija pravljenja licitara je upisana na UNESCO-v popis nematerijalne svjetske baštine u Europi</a:t>
            </a:r>
            <a:r>
              <a:rPr lang="hr-HR" dirty="0" smtClean="0"/>
              <a:t>.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683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5402" y="1454227"/>
            <a:ext cx="9601196" cy="1399142"/>
          </a:xfrm>
        </p:spPr>
        <p:txBody>
          <a:bodyPr>
            <a:normAutofit fontScale="90000"/>
          </a:bodyPr>
          <a:lstStyle/>
          <a:p>
            <a:pPr algn="ctr"/>
            <a:r>
              <a:rPr lang="hr-HR" sz="5300" b="1" dirty="0" smtClean="0">
                <a:solidFill>
                  <a:srgbClr val="CC0000"/>
                </a:solidFill>
              </a:rPr>
              <a:t>Bećarci – vokalno-instrumentalni napjev</a:t>
            </a:r>
            <a:br>
              <a:rPr lang="hr-HR" sz="5300" b="1" dirty="0" smtClean="0">
                <a:solidFill>
                  <a:srgbClr val="CC0000"/>
                </a:solidFill>
              </a:rPr>
            </a:b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514" y="2409808"/>
            <a:ext cx="5504761" cy="3866440"/>
          </a:xfrm>
        </p:spPr>
      </p:pic>
    </p:spTree>
    <p:extLst>
      <p:ext uri="{BB962C8B-B14F-4D97-AF65-F5344CB8AC3E}">
        <p14:creationId xmlns:p14="http://schemas.microsoft.com/office/powerpoint/2010/main" val="315096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FFC000"/>
                </a:solidFill>
              </a:rPr>
              <a:t>Kriterij za upis na listu</a:t>
            </a:r>
            <a:endParaRPr lang="hr-HR" b="1" dirty="0">
              <a:solidFill>
                <a:srgbClr val="FFC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Kako </a:t>
            </a:r>
            <a:r>
              <a:rPr lang="hr-HR" dirty="0"/>
              <a:t>bi bio upisan na UNESCO-v popis svjetske baštine, lokalitet mora imati jedinstvenu vrijednost i ispunjavati barem jedan od kriterija za upis. Ovi kriteriji su opisani u "Operativnim smjernicama za provedbu Konvencije o svjetskoj baštini", koja je vodeći instrument za upravljanje svjetskom baštinom. Reviziju kriterija redovito obavlja Odbor kako bi odražavao evoluciju samog koncepta svjetske </a:t>
            </a:r>
            <a:r>
              <a:rPr lang="hr-HR" dirty="0" smtClean="0"/>
              <a:t>baštine</a:t>
            </a:r>
            <a:r>
              <a:rPr lang="hr-HR" baseline="30000" dirty="0"/>
              <a:t>.</a:t>
            </a:r>
            <a:endParaRPr lang="hr-HR" dirty="0"/>
          </a:p>
          <a:p>
            <a:r>
              <a:rPr lang="hr-HR" dirty="0"/>
              <a:t>Država prvo mora sastaviti popis značajnih kulturnih i prirodnih mjesta. Ovo je popis kandidata (</a:t>
            </a:r>
            <a:r>
              <a:rPr lang="hr-HR" dirty="0" err="1"/>
              <a:t>eng</a:t>
            </a:r>
            <a:r>
              <a:rPr lang="hr-HR" dirty="0"/>
              <a:t>. </a:t>
            </a:r>
            <a:r>
              <a:rPr lang="hr-HR" dirty="0" err="1"/>
              <a:t>Tentative</a:t>
            </a:r>
            <a:r>
              <a:rPr lang="hr-HR" dirty="0"/>
              <a:t> List). Ne smije se predlagati mjesta odnosno objekte koji prije toga nisu bili na </a:t>
            </a:r>
            <a:r>
              <a:rPr lang="hr-HR" dirty="0" err="1"/>
              <a:t>kandidatskom</a:t>
            </a:r>
            <a:r>
              <a:rPr lang="hr-HR" dirty="0"/>
              <a:t> popisu. Tek kad sastavi </a:t>
            </a:r>
            <a:r>
              <a:rPr lang="hr-HR" dirty="0" err="1"/>
              <a:t>kandidatski</a:t>
            </a:r>
            <a:r>
              <a:rPr lang="hr-HR" dirty="0"/>
              <a:t> popis, država može izabrati </a:t>
            </a:r>
            <a:r>
              <a:rPr lang="hr-HR" dirty="0" smtClean="0"/>
              <a:t>mjesto, </a:t>
            </a:r>
            <a:r>
              <a:rPr lang="hr-HR" dirty="0"/>
              <a:t>odnosno objekt s ovog popisa da bi ih mogla nominirati za svjetsku baštinu (</a:t>
            </a:r>
            <a:r>
              <a:rPr lang="hr-HR" dirty="0" err="1"/>
              <a:t>eng</a:t>
            </a:r>
            <a:r>
              <a:rPr lang="hr-HR" dirty="0"/>
              <a:t>. </a:t>
            </a:r>
            <a:r>
              <a:rPr lang="hr-HR" dirty="0" err="1"/>
              <a:t>Nomination</a:t>
            </a:r>
            <a:r>
              <a:rPr lang="hr-HR" dirty="0"/>
              <a:t> File).</a:t>
            </a:r>
          </a:p>
          <a:p>
            <a:r>
              <a:rPr lang="hr-HR" dirty="0"/>
              <a:t>Danas postoji </a:t>
            </a:r>
            <a:r>
              <a:rPr lang="hr-HR" b="1" dirty="0"/>
              <a:t>deset kriterija </a:t>
            </a:r>
            <a:r>
              <a:rPr lang="hr-HR" dirty="0"/>
              <a:t>za </a:t>
            </a:r>
            <a:r>
              <a:rPr lang="hr-HR" dirty="0" smtClean="0"/>
              <a:t>upis.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9757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b="1" dirty="0" smtClean="0">
                <a:solidFill>
                  <a:schemeClr val="tx1"/>
                </a:solidFill>
              </a:rPr>
              <a:t>Bećarci - pod </a:t>
            </a:r>
            <a:r>
              <a:rPr lang="hr-HR" b="1" dirty="0">
                <a:solidFill>
                  <a:schemeClr val="tx1"/>
                </a:solidFill>
              </a:rPr>
              <a:t>zaštitom UNESCO-a od </a:t>
            </a:r>
            <a:r>
              <a:rPr lang="hr-HR" b="1" dirty="0" smtClean="0">
                <a:solidFill>
                  <a:schemeClr val="tx1"/>
                </a:solidFill>
              </a:rPr>
              <a:t>2011. </a:t>
            </a:r>
            <a:r>
              <a:rPr lang="hr-HR" b="1" dirty="0">
                <a:solidFill>
                  <a:schemeClr val="tx1"/>
                </a:solidFill>
              </a:rPr>
              <a:t>godine </a:t>
            </a:r>
            <a:r>
              <a:rPr lang="hr-HR" b="1" dirty="0" smtClean="0">
                <a:solidFill>
                  <a:schemeClr val="tx1"/>
                </a:solidFill>
              </a:rPr>
              <a:t>  </a:t>
            </a:r>
            <a:endParaRPr lang="hr-HR" b="1" dirty="0">
              <a:solidFill>
                <a:schemeClr val="tx1"/>
              </a:solidFill>
            </a:endParaRP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89" y="2560320"/>
            <a:ext cx="5530755" cy="3573718"/>
          </a:xfrm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r-HR" b="1" dirty="0"/>
              <a:t>Bećarac</a:t>
            </a:r>
            <a:r>
              <a:rPr lang="hr-HR" dirty="0"/>
              <a:t> je oblik narodne pjesme porijeklom iz ruralne Slavonije, odakle se njegova popularnost proširila do južne Mađarske i diljem Vojvodine. U obliku je dvostih koji se sastoji od dva deseterca čije se zadnje riječi rimuju. </a:t>
            </a:r>
            <a:r>
              <a:rPr lang="hr-HR" dirty="0" smtClean="0"/>
              <a:t>Tematski, bećarci su</a:t>
            </a:r>
            <a:r>
              <a:rPr lang="hr-HR" dirty="0"/>
              <a:t> humoristične, satirične i često vrlo lascivne pjesme čija je svrha nasmijati i vrlo su popularni na manje formalnim proslavama. Danas su muškarci i žene podjednako zastupljeni kao nositelji ove tradicije. Bećarac je rasprostranjen širom istočne </a:t>
            </a:r>
            <a:r>
              <a:rPr lang="hr-HR" dirty="0" smtClean="0"/>
              <a:t>Hrvatske.</a:t>
            </a:r>
          </a:p>
          <a:p>
            <a:r>
              <a:rPr lang="hr-HR" dirty="0" smtClean="0"/>
              <a:t>U </a:t>
            </a:r>
            <a:r>
              <a:rPr lang="hr-HR" dirty="0"/>
              <a:t>studenom </a:t>
            </a:r>
            <a:r>
              <a:rPr lang="hr-HR" b="1" dirty="0"/>
              <a:t>2011. UNESCO je upisao bećarac u svoj popis nematerijalne kulturne baštine čovječanstva.</a:t>
            </a:r>
          </a:p>
        </p:txBody>
      </p:sp>
    </p:spTree>
    <p:extLst>
      <p:ext uri="{BB962C8B-B14F-4D97-AF65-F5344CB8AC3E}">
        <p14:creationId xmlns:p14="http://schemas.microsoft.com/office/powerpoint/2010/main" val="220661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5402" y="1090670"/>
            <a:ext cx="9601196" cy="1311007"/>
          </a:xfrm>
        </p:spPr>
        <p:txBody>
          <a:bodyPr>
            <a:normAutofit fontScale="90000"/>
          </a:bodyPr>
          <a:lstStyle/>
          <a:p>
            <a:pPr algn="ctr"/>
            <a:r>
              <a:rPr lang="hr-HR" b="1" dirty="0" smtClean="0">
                <a:solidFill>
                  <a:srgbClr val="FF0000"/>
                </a:solidFill>
              </a:rPr>
              <a:t>Nijemo kolo s područja Dalmatinske zagore</a:t>
            </a:r>
            <a:endParaRPr lang="hr-HR" b="1" dirty="0">
              <a:solidFill>
                <a:srgbClr val="FF0000"/>
              </a:solidFill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530" y="2498460"/>
            <a:ext cx="5658998" cy="3766378"/>
          </a:xfrm>
        </p:spPr>
      </p:pic>
    </p:spTree>
    <p:extLst>
      <p:ext uri="{BB962C8B-B14F-4D97-AF65-F5344CB8AC3E}">
        <p14:creationId xmlns:p14="http://schemas.microsoft.com/office/powerpoint/2010/main" val="306450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3811" y="925417"/>
            <a:ext cx="3718455" cy="1311007"/>
          </a:xfrm>
        </p:spPr>
        <p:txBody>
          <a:bodyPr>
            <a:normAutofit/>
          </a:bodyPr>
          <a:lstStyle/>
          <a:p>
            <a:pPr algn="ctr"/>
            <a:r>
              <a:rPr lang="hr-HR" b="1" dirty="0" smtClean="0">
                <a:solidFill>
                  <a:schemeClr val="accent3">
                    <a:lumMod val="75000"/>
                  </a:schemeClr>
                </a:solidFill>
              </a:rPr>
              <a:t>Nijemo kolo - pod </a:t>
            </a:r>
            <a:r>
              <a:rPr lang="hr-HR" b="1" dirty="0">
                <a:solidFill>
                  <a:schemeClr val="accent3">
                    <a:lumMod val="75000"/>
                  </a:schemeClr>
                </a:solidFill>
              </a:rPr>
              <a:t>zaštitom UNESCO-a od </a:t>
            </a:r>
            <a:r>
              <a:rPr lang="hr-HR" b="1" dirty="0" smtClean="0">
                <a:solidFill>
                  <a:schemeClr val="accent3">
                    <a:lumMod val="75000"/>
                  </a:schemeClr>
                </a:solidFill>
              </a:rPr>
              <a:t>2011. </a:t>
            </a:r>
            <a:r>
              <a:rPr lang="hr-HR" b="1" dirty="0">
                <a:solidFill>
                  <a:schemeClr val="accent3">
                    <a:lumMod val="75000"/>
                  </a:schemeClr>
                </a:solidFill>
              </a:rPr>
              <a:t>godine </a:t>
            </a: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827" y="1482168"/>
            <a:ext cx="6202496" cy="4462575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390660"/>
            <a:ext cx="3932237" cy="3960712"/>
          </a:xfrm>
        </p:spPr>
        <p:txBody>
          <a:bodyPr>
            <a:normAutofit fontScale="92500" lnSpcReduction="10000"/>
          </a:bodyPr>
          <a:lstStyle/>
          <a:p>
            <a:r>
              <a:rPr lang="hr-HR" b="1" dirty="0"/>
              <a:t>Nijemo kolo</a:t>
            </a:r>
            <a:r>
              <a:rPr lang="hr-HR" dirty="0"/>
              <a:t> je narodni ples koji se najčešće izvodi </a:t>
            </a:r>
            <a:r>
              <a:rPr lang="hr-HR" b="1" dirty="0"/>
              <a:t>u Zagori</a:t>
            </a:r>
            <a:r>
              <a:rPr lang="hr-HR" dirty="0"/>
              <a:t>. </a:t>
            </a:r>
            <a:r>
              <a:rPr lang="hr-HR" dirty="0" smtClean="0"/>
              <a:t>To </a:t>
            </a:r>
            <a:r>
              <a:rPr lang="hr-HR" dirty="0"/>
              <a:t>je zatvoreni (ne nužno) kružni ples i izvodi se bez glazbe, iako mu vokalne ili instrumentalne izvedbe mogu prethoditi ili ga slijediti. Danas se najčešće izvodi prije crkvenih svetkovina ili na festivalima</a:t>
            </a:r>
            <a:r>
              <a:rPr lang="hr-HR" dirty="0" smtClean="0"/>
              <a:t>.</a:t>
            </a:r>
            <a:endParaRPr lang="hr-HR" dirty="0"/>
          </a:p>
          <a:p>
            <a:r>
              <a:rPr lang="hr-HR" dirty="0"/>
              <a:t>Nijemo kolo pleše </a:t>
            </a:r>
            <a:r>
              <a:rPr lang="hr-HR" b="1" dirty="0"/>
              <a:t>dva ili više plesača</a:t>
            </a:r>
            <a:r>
              <a:rPr lang="hr-HR" dirty="0"/>
              <a:t>. Broj plesača nije ograničen, premda brojka do nekih dvadesetak plesača čini ples kola skladnim i obično do tog broja plesača se ne javlja nesklad u naglašenim koracima, iako je moguće uskladiti i veći broj plesača, gotovo neograničeno velik broj, naravno ovisno o iskustvu plesača.</a:t>
            </a:r>
          </a:p>
          <a:p>
            <a:r>
              <a:rPr lang="hr-HR" dirty="0"/>
              <a:t>U studenom </a:t>
            </a:r>
            <a:r>
              <a:rPr lang="hr-HR" b="1" dirty="0"/>
              <a:t>2011. UNESCO je uvrstio nijemo kolo u svoj popis nematerijalne kulturne baštine čovječanstva</a:t>
            </a:r>
            <a:r>
              <a:rPr lang="hr-HR" dirty="0"/>
              <a:t>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0232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536695"/>
          </a:xfrm>
        </p:spPr>
        <p:txBody>
          <a:bodyPr>
            <a:normAutofit/>
          </a:bodyPr>
          <a:lstStyle/>
          <a:p>
            <a:r>
              <a:rPr lang="hr-HR" b="1" dirty="0" smtClean="0"/>
              <a:t>Klapsko pjevanje</a:t>
            </a:r>
            <a:endParaRPr lang="hr-HR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718" y="2518826"/>
            <a:ext cx="5871783" cy="3703741"/>
          </a:xfrm>
        </p:spPr>
      </p:pic>
    </p:spTree>
    <p:extLst>
      <p:ext uri="{BB962C8B-B14F-4D97-AF65-F5344CB8AC3E}">
        <p14:creationId xmlns:p14="http://schemas.microsoft.com/office/powerpoint/2010/main" val="52243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/>
              <a:t>Klapsko pjevane -</a:t>
            </a:r>
            <a:r>
              <a:rPr lang="hr-HR" b="1" dirty="0">
                <a:solidFill>
                  <a:schemeClr val="tx1"/>
                </a:solidFill>
              </a:rPr>
              <a:t>pod zaštitom UNESCO-a od </a:t>
            </a:r>
            <a:r>
              <a:rPr lang="hr-HR" b="1" dirty="0" smtClean="0">
                <a:solidFill>
                  <a:schemeClr val="tx1"/>
                </a:solidFill>
              </a:rPr>
              <a:t>2012. </a:t>
            </a:r>
            <a:r>
              <a:rPr lang="hr-HR" b="1" dirty="0">
                <a:solidFill>
                  <a:schemeClr val="tx1"/>
                </a:solidFill>
              </a:rPr>
              <a:t>godine </a:t>
            </a:r>
            <a:r>
              <a:rPr lang="hr-HR" b="1" dirty="0" smtClean="0"/>
              <a:t>  </a:t>
            </a:r>
            <a:endParaRPr lang="hr-HR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560319"/>
            <a:ext cx="4885942" cy="366445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hr-HR" sz="2500" b="1" dirty="0">
                <a:solidFill>
                  <a:schemeClr val="tx1"/>
                </a:solidFill>
              </a:rPr>
              <a:t>Klapsko pjevanje</a:t>
            </a:r>
            <a:r>
              <a:rPr lang="hr-HR" sz="2500" dirty="0">
                <a:solidFill>
                  <a:schemeClr val="tx1"/>
                </a:solidFill>
              </a:rPr>
              <a:t> je tradicionalna hrvatska vokalna glazba podrijetlom</a:t>
            </a:r>
            <a:r>
              <a:rPr lang="hr-HR" sz="2500" b="1" dirty="0">
                <a:solidFill>
                  <a:schemeClr val="tx1"/>
                </a:solidFill>
              </a:rPr>
              <a:t> s juga Hrvatske </a:t>
            </a:r>
            <a:r>
              <a:rPr lang="hr-HR" sz="2500" dirty="0">
                <a:solidFill>
                  <a:schemeClr val="tx1"/>
                </a:solidFill>
              </a:rPr>
              <a:t>(Dalmacija), najviše iz primorskih i otočkih krajeva. Izvodi se i u urbanim, ali i ruralnim sredinama. U prosincu </a:t>
            </a:r>
            <a:r>
              <a:rPr lang="hr-HR" sz="2500" b="1" dirty="0">
                <a:solidFill>
                  <a:schemeClr val="tx1"/>
                </a:solidFill>
              </a:rPr>
              <a:t>2012. </a:t>
            </a:r>
            <a:r>
              <a:rPr lang="hr-HR" sz="2500" b="1" dirty="0" smtClean="0">
                <a:solidFill>
                  <a:schemeClr val="tx1"/>
                </a:solidFill>
              </a:rPr>
              <a:t>godine</a:t>
            </a:r>
            <a:r>
              <a:rPr lang="hr-HR" sz="2500" b="1" dirty="0">
                <a:solidFill>
                  <a:schemeClr val="tx1"/>
                </a:solidFill>
              </a:rPr>
              <a:t> UNESCO je uvrstio klapsko pjevanje na popis nematerijalne svjetske baštine u </a:t>
            </a:r>
            <a:r>
              <a:rPr lang="hr-HR" sz="2500" b="1" dirty="0" smtClean="0">
                <a:solidFill>
                  <a:schemeClr val="tx1"/>
                </a:solidFill>
              </a:rPr>
              <a:t>Europi</a:t>
            </a:r>
            <a:r>
              <a:rPr lang="hr-HR" sz="2500" dirty="0" smtClean="0">
                <a:solidFill>
                  <a:schemeClr val="tx1"/>
                </a:solidFill>
              </a:rPr>
              <a:t>.</a:t>
            </a:r>
          </a:p>
          <a:p>
            <a:r>
              <a:rPr lang="hr-HR" sz="2500" b="1" dirty="0" smtClean="0">
                <a:solidFill>
                  <a:schemeClr val="tx1"/>
                </a:solidFill>
              </a:rPr>
              <a:t>Pjeva </a:t>
            </a:r>
            <a:r>
              <a:rPr lang="hr-HR" sz="2500" b="1" dirty="0">
                <a:solidFill>
                  <a:schemeClr val="tx1"/>
                </a:solidFill>
              </a:rPr>
              <a:t>se višeglasno, bez pratnje glazbalima</a:t>
            </a:r>
            <a:r>
              <a:rPr lang="hr-HR" sz="2500" dirty="0">
                <a:solidFill>
                  <a:schemeClr val="tx1"/>
                </a:solidFill>
              </a:rPr>
              <a:t>. </a:t>
            </a:r>
            <a:r>
              <a:rPr lang="hr-HR" sz="2500" dirty="0"/>
              <a:t>Izvorno se pjeva "na uho", što znači da nema voditelja. Pjesmu povede najviši </a:t>
            </a:r>
            <a:r>
              <a:rPr lang="hr-HR" sz="2500" dirty="0" smtClean="0"/>
              <a:t>glas</a:t>
            </a:r>
            <a:r>
              <a:rPr lang="hr-HR" sz="2500" dirty="0"/>
              <a:t>, a zatim se uključuju i ostali pjevači, pjevajući istovremeno s vodećim glasom. Bitno je naglasiti "najviši glas", jer su se prijatelji udružili, formirali klapu zato što su prijatelji, što su se povezali u društvo kao skladne naravi, a ne zato što su tražili ljude po njihovim glasovnim sposobnostima.</a:t>
            </a:r>
          </a:p>
          <a:p>
            <a:r>
              <a:rPr lang="hr-HR" sz="2500" dirty="0"/>
              <a:t>Izvodi je skupina pjevača kojih je obično od 5 do 8, veličine jedne klape (družine), skupa prijateljâ.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9148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932" y="2496355"/>
            <a:ext cx="5602310" cy="3734874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514223"/>
          </a:xfrm>
        </p:spPr>
        <p:txBody>
          <a:bodyPr>
            <a:normAutofit/>
          </a:bodyPr>
          <a:lstStyle/>
          <a:p>
            <a:r>
              <a:rPr lang="hr-HR" sz="4800" b="1" dirty="0" smtClean="0">
                <a:solidFill>
                  <a:srgbClr val="00B050"/>
                </a:solidFill>
              </a:rPr>
              <a:t>Mediteranska prehrana </a:t>
            </a:r>
            <a:endParaRPr lang="hr-HR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0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982131"/>
            <a:ext cx="3718455" cy="1323187"/>
          </a:xfrm>
        </p:spPr>
        <p:txBody>
          <a:bodyPr/>
          <a:lstStyle/>
          <a:p>
            <a:r>
              <a:rPr lang="hr-HR" b="1" dirty="0"/>
              <a:t>Mediteranska prehrana -</a:t>
            </a:r>
            <a:r>
              <a:rPr lang="hr-HR" b="1" dirty="0">
                <a:solidFill>
                  <a:schemeClr val="tx1"/>
                </a:solidFill>
              </a:rPr>
              <a:t>pod zaštitom UNESCO-a od 2010. godine</a:t>
            </a:r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220" y="1530311"/>
            <a:ext cx="6072414" cy="426629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0" y="2438637"/>
            <a:ext cx="3718455" cy="3537160"/>
          </a:xfrm>
        </p:spPr>
        <p:txBody>
          <a:bodyPr>
            <a:normAutofit fontScale="85000" lnSpcReduction="20000"/>
          </a:bodyPr>
          <a:lstStyle/>
          <a:p>
            <a:r>
              <a:rPr lang="hr-HR" dirty="0"/>
              <a:t>Mediteranska prehrana na hrvatskom Jadranu, njegovoj obali, otocima i dijelom zaleđa, uvjetovana je ekološkim, klimatskim, povijesnim i kulturnim čimbenicima Mediterana. </a:t>
            </a:r>
          </a:p>
          <a:p>
            <a:r>
              <a:rPr lang="hr-HR" dirty="0"/>
              <a:t>Mediteransku prehranu odlikuje </a:t>
            </a:r>
            <a:r>
              <a:rPr lang="hr-HR" dirty="0">
                <a:hlinkClick r:id="rId3" tooltip="Nutricionizam"/>
              </a:rPr>
              <a:t>nutricionistički</a:t>
            </a:r>
            <a:r>
              <a:rPr lang="hr-HR" dirty="0"/>
              <a:t> model koji se na području </a:t>
            </a:r>
            <a:r>
              <a:rPr lang="hr-HR" dirty="0">
                <a:hlinkClick r:id="rId4" tooltip="Sredozemlje"/>
              </a:rPr>
              <a:t>Sredozemlja</a:t>
            </a:r>
            <a:r>
              <a:rPr lang="hr-HR" dirty="0"/>
              <a:t>sačuvao stoljećima</a:t>
            </a:r>
            <a:r>
              <a:rPr lang="hr-HR" baseline="30000" dirty="0">
                <a:hlinkClick r:id="rId5"/>
              </a:rPr>
              <a:t>[2]</a:t>
            </a:r>
            <a:r>
              <a:rPr lang="hr-HR" dirty="0"/>
              <a:t>, a koji sadrži uglavnom </a:t>
            </a:r>
            <a:r>
              <a:rPr lang="hr-HR" dirty="0">
                <a:hlinkClick r:id="rId6" tooltip="Maslinovo ulje"/>
              </a:rPr>
              <a:t>maslinovo ulje</a:t>
            </a:r>
            <a:r>
              <a:rPr lang="hr-HR" dirty="0"/>
              <a:t>, </a:t>
            </a:r>
            <a:r>
              <a:rPr lang="hr-HR" dirty="0">
                <a:hlinkClick r:id="rId7" tooltip="Žitarice"/>
              </a:rPr>
              <a:t>žitarice</a:t>
            </a:r>
            <a:r>
              <a:rPr lang="hr-HR" dirty="0"/>
              <a:t> i </a:t>
            </a:r>
            <a:r>
              <a:rPr lang="hr-HR" dirty="0">
                <a:hlinkClick r:id="rId8" tooltip="Mahunarke"/>
              </a:rPr>
              <a:t>mahunarke</a:t>
            </a:r>
            <a:r>
              <a:rPr lang="hr-HR" dirty="0"/>
              <a:t>, svježe ili sušeno </a:t>
            </a:r>
            <a:r>
              <a:rPr lang="hr-HR" dirty="0">
                <a:hlinkClick r:id="rId9" tooltip="Povrće"/>
              </a:rPr>
              <a:t>povrće</a:t>
            </a:r>
            <a:r>
              <a:rPr lang="hr-HR" dirty="0"/>
              <a:t>, umjerene količine </a:t>
            </a:r>
            <a:r>
              <a:rPr lang="hr-HR" dirty="0">
                <a:hlinkClick r:id="rId10" tooltip="Ribe"/>
              </a:rPr>
              <a:t>ribe</a:t>
            </a:r>
            <a:r>
              <a:rPr lang="hr-HR" dirty="0"/>
              <a:t>, </a:t>
            </a:r>
            <a:r>
              <a:rPr lang="hr-HR" dirty="0">
                <a:hlinkClick r:id="rId11" tooltip="Mliječni proizvodi (stranica ne postoji)"/>
              </a:rPr>
              <a:t>mliječnih proizvoda</a:t>
            </a:r>
            <a:r>
              <a:rPr lang="hr-HR" dirty="0"/>
              <a:t> i </a:t>
            </a:r>
            <a:r>
              <a:rPr lang="hr-HR" dirty="0">
                <a:hlinkClick r:id="rId12" tooltip="Meso"/>
              </a:rPr>
              <a:t>mesa</a:t>
            </a:r>
            <a:r>
              <a:rPr lang="hr-HR" dirty="0"/>
              <a:t>, te razne priloge i</a:t>
            </a:r>
            <a:r>
              <a:rPr lang="hr-HR" dirty="0">
                <a:hlinkClick r:id="rId13" tooltip="Začin"/>
              </a:rPr>
              <a:t>začine</a:t>
            </a:r>
            <a:r>
              <a:rPr lang="hr-HR" dirty="0"/>
              <a:t>, uz pratnju </a:t>
            </a:r>
            <a:r>
              <a:rPr lang="hr-HR" dirty="0">
                <a:hlinkClick r:id="rId14" tooltip="Vino"/>
              </a:rPr>
              <a:t>vina</a:t>
            </a:r>
            <a:r>
              <a:rPr lang="hr-HR" dirty="0"/>
              <a:t> ili </a:t>
            </a:r>
            <a:r>
              <a:rPr lang="hr-HR" dirty="0">
                <a:hlinkClick r:id="rId15" tooltip="Infuzija (stranica ne postoji)"/>
              </a:rPr>
              <a:t>infuzija</a:t>
            </a:r>
            <a:r>
              <a:rPr lang="hr-HR" dirty="0"/>
              <a:t>, uvijek poštujući uvjerenja svake zajednice (tako se u sjevernoj Italiji za kuhanje koristi </a:t>
            </a:r>
            <a:r>
              <a:rPr lang="hr-HR" dirty="0">
                <a:hlinkClick r:id="rId16" tooltip="Svinjska mast"/>
              </a:rPr>
              <a:t>svinjska mast</a:t>
            </a:r>
            <a:r>
              <a:rPr lang="hr-HR" dirty="0"/>
              <a:t> i </a:t>
            </a:r>
            <a:r>
              <a:rPr lang="hr-HR" dirty="0">
                <a:hlinkClick r:id="rId17" tooltip="Maslac"/>
              </a:rPr>
              <a:t>maslac</a:t>
            </a:r>
            <a:r>
              <a:rPr lang="hr-HR" dirty="0"/>
              <a:t> dok se maslinovo ulje uglavnom koristi kao preljev za salate i kuhanje povrća</a:t>
            </a:r>
            <a:r>
              <a:rPr lang="hr-HR" baseline="30000" dirty="0">
                <a:hlinkClick r:id="rId18"/>
              </a:rPr>
              <a:t>[3]</a:t>
            </a:r>
            <a:r>
              <a:rPr lang="hr-HR" dirty="0"/>
              <a:t>, a u </a:t>
            </a:r>
            <a:r>
              <a:rPr lang="hr-HR" dirty="0">
                <a:hlinkClick r:id="rId19" tooltip="Sjeverna Afrika"/>
              </a:rPr>
              <a:t>sjevernoj Africi</a:t>
            </a:r>
            <a:r>
              <a:rPr lang="hr-HR" dirty="0"/>
              <a:t> se zbog vjerskih uvjerenja izbjegava uporaba vina). Danas je ovaj način prehrane prepoznat i od 1990-ih se preporučuje se kao način </a:t>
            </a:r>
            <a:r>
              <a:rPr lang="hr-HR" dirty="0">
                <a:hlinkClick r:id="rId20" tooltip="Zdrava prehrana"/>
              </a:rPr>
              <a:t>zdrave prehrane</a:t>
            </a:r>
            <a:r>
              <a:rPr lang="hr-HR" dirty="0"/>
              <a:t>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876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1079653"/>
            <a:ext cx="10515600" cy="1145753"/>
          </a:xfrm>
        </p:spPr>
        <p:txBody>
          <a:bodyPr>
            <a:normAutofit/>
          </a:bodyPr>
          <a:lstStyle/>
          <a:p>
            <a:pPr algn="ctr"/>
            <a:r>
              <a:rPr lang="hr-HR" sz="4800" b="1" dirty="0" smtClean="0">
                <a:solidFill>
                  <a:srgbClr val="FF0000"/>
                </a:solidFill>
              </a:rPr>
              <a:t>10 Kriterija za upis</a:t>
            </a:r>
            <a:endParaRPr lang="hr-HR" sz="4800" b="1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hr-HR" sz="6400" b="1" dirty="0">
                <a:solidFill>
                  <a:srgbClr val="C00000"/>
                </a:solidFill>
              </a:rPr>
              <a:t>Kulturni kriterij</a:t>
            </a:r>
            <a:endParaRPr lang="hr-HR" sz="6400" dirty="0">
              <a:solidFill>
                <a:srgbClr val="C00000"/>
              </a:solidFill>
            </a:endParaRPr>
          </a:p>
          <a:p>
            <a:pPr lvl="1"/>
            <a:r>
              <a:rPr lang="hr-HR" sz="4400" dirty="0"/>
              <a:t>I. remek-djelo ljudskog kreativnog genija;</a:t>
            </a:r>
          </a:p>
          <a:p>
            <a:pPr lvl="1"/>
            <a:r>
              <a:rPr lang="hr-HR" sz="4400" dirty="0"/>
              <a:t>II. predstavlja važnu promjenu ljudskih vrijednosti kroz određeno vremensko razdoblje u jednom kulturnom području svijeta, na području razvoja arhitekture ili tehnologije, monumentalnih umjetnosti, urbanizma ili dizajna krajolika;</a:t>
            </a:r>
          </a:p>
          <a:p>
            <a:pPr lvl="1"/>
            <a:r>
              <a:rPr lang="hr-HR" sz="4400" dirty="0"/>
              <a:t>III. posjed jedinstvena ili barem izvanrednog svjedočanstva kulturne tradicije jedne postojeće ili nestale civilizacije;</a:t>
            </a:r>
          </a:p>
          <a:p>
            <a:pPr lvl="1"/>
            <a:r>
              <a:rPr lang="hr-HR" sz="4400" dirty="0"/>
              <a:t>IV. izvanredan primjer gradnje, arhitektonskog ili tehnološkog kompleksa ili krajolik koji predstavlja važne etape (ili važnu etapu) ljudske povijesti;</a:t>
            </a:r>
          </a:p>
          <a:p>
            <a:pPr lvl="1"/>
            <a:r>
              <a:rPr lang="hr-HR" sz="4400" dirty="0"/>
              <a:t>V. izvanredan primjer tradicionalnog ljudskog naselja, uporabe tla ili mora, koji je reprezentativan za cijelu kulturu (ili kulture), ili ljudsku interakciju s okolišem, osobito ako je postao osjetljiv zbog utjecaja nepovratnih promjena;</a:t>
            </a:r>
          </a:p>
          <a:p>
            <a:pPr lvl="1"/>
            <a:r>
              <a:rPr lang="hr-HR" sz="4400" dirty="0"/>
              <a:t>VI. izravno ili očito povezan s pojavama ili živom tradicijom, s idejama ili vjerovanjima, s umjetničkim i književnim radovima izvanrednog jedinstvenog značaja. (Komitet smatra da ovaj kriterij treba rabiti samo uz neki drugi kriterij);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hr-HR" sz="1800" b="1" dirty="0">
                <a:solidFill>
                  <a:srgbClr val="C00000"/>
                </a:solidFill>
              </a:rPr>
              <a:t>Prirodni </a:t>
            </a:r>
            <a:r>
              <a:rPr lang="hr-HR" sz="1800" b="1" dirty="0" smtClean="0">
                <a:solidFill>
                  <a:srgbClr val="C00000"/>
                </a:solidFill>
              </a:rPr>
              <a:t>kriterij</a:t>
            </a:r>
          </a:p>
          <a:p>
            <a:r>
              <a:rPr lang="hr-HR" sz="1400" dirty="0" smtClean="0"/>
              <a:t>VII</a:t>
            </a:r>
            <a:r>
              <a:rPr lang="hr-HR" sz="1400" dirty="0"/>
              <a:t>. neusporediv prirodni fenomen ili područje izvanredne prirodne ljepote i estetske vrijednosti (tzv. kulturni krajolik);</a:t>
            </a:r>
          </a:p>
          <a:p>
            <a:r>
              <a:rPr lang="hr-HR" sz="1400" dirty="0"/>
              <a:t>VIII. izvanredan primjer važnih etapa povijesti zemlje, uključujući zabilješke života, značajan neprekinut geološki proces u oblikovanju zemlje, ili značajna </a:t>
            </a:r>
            <a:r>
              <a:rPr lang="hr-HR" sz="1400" dirty="0" err="1"/>
              <a:t>geomorfička</a:t>
            </a:r>
            <a:r>
              <a:rPr lang="hr-HR" sz="1400" dirty="0"/>
              <a:t> ili </a:t>
            </a:r>
            <a:r>
              <a:rPr lang="hr-HR" sz="1400" dirty="0" err="1"/>
              <a:t>fiziografska</a:t>
            </a:r>
            <a:r>
              <a:rPr lang="hr-HR" sz="1400" dirty="0"/>
              <a:t> odlika;</a:t>
            </a:r>
          </a:p>
          <a:p>
            <a:r>
              <a:rPr lang="hr-HR" sz="1400" dirty="0"/>
              <a:t>IX. izvanredan primjer koji predstavlja značajan neprekinut ekološki i biološki proces u evoluciji i razvoju kopnenih, slatkovodnih, obalnih i morskih eko-sustava, te biljnih i životinjskih skupina;</a:t>
            </a:r>
          </a:p>
          <a:p>
            <a:r>
              <a:rPr lang="hr-HR" sz="1400" dirty="0"/>
              <a:t>X. najvažnije i značajno prirodno stanište za očuvanje prirodne raznolikosti na </a:t>
            </a:r>
            <a:r>
              <a:rPr lang="hr-HR" sz="1400" dirty="0" smtClean="0"/>
              <a:t>lokalitetu, </a:t>
            </a:r>
            <a:r>
              <a:rPr lang="hr-HR" sz="1400" dirty="0"/>
              <a:t>uključujući ugrožene vrste izvanredne vrijednosti za znanost ili očuvanje </a:t>
            </a:r>
            <a:r>
              <a:rPr lang="hr-HR" sz="1400" dirty="0" smtClean="0"/>
              <a:t>života</a:t>
            </a:r>
            <a:r>
              <a:rPr lang="hr-HR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653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smtClean="0"/>
              <a:t>Svjetska baština u Hrvatskoj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hr-HR" b="1" dirty="0"/>
          </a:p>
          <a:p>
            <a:pPr marL="0" indent="0">
              <a:buNone/>
            </a:pPr>
            <a:r>
              <a:rPr lang="hr-HR" sz="5600" b="1" u="sng" dirty="0">
                <a:solidFill>
                  <a:srgbClr val="00B050"/>
                </a:solidFill>
              </a:rPr>
              <a:t>Prirodna baština:</a:t>
            </a:r>
          </a:p>
          <a:p>
            <a:pPr marL="0" indent="0">
              <a:buNone/>
            </a:pPr>
            <a:r>
              <a:rPr lang="hr-HR" sz="5600" b="1" dirty="0" smtClean="0">
                <a:solidFill>
                  <a:srgbClr val="00B050"/>
                </a:solidFill>
              </a:rPr>
              <a:t>1. Nacionalni </a:t>
            </a:r>
            <a:r>
              <a:rPr lang="hr-HR" sz="5600" b="1" dirty="0">
                <a:solidFill>
                  <a:srgbClr val="00B050"/>
                </a:solidFill>
              </a:rPr>
              <a:t>park Plitvička jezera</a:t>
            </a:r>
          </a:p>
          <a:p>
            <a:pPr marL="0" indent="0">
              <a:buNone/>
            </a:pPr>
            <a:r>
              <a:rPr lang="hr-HR" sz="5600" b="1" dirty="0"/>
              <a:t/>
            </a:r>
            <a:br>
              <a:rPr lang="hr-HR" sz="5600" b="1" dirty="0"/>
            </a:br>
            <a:endParaRPr lang="hr-HR" sz="5600" b="1" dirty="0" smtClean="0"/>
          </a:p>
          <a:p>
            <a:pPr marL="0" indent="0">
              <a:buNone/>
            </a:pPr>
            <a:r>
              <a:rPr lang="hr-HR" sz="5600" b="1" u="sng" dirty="0" smtClean="0">
                <a:solidFill>
                  <a:srgbClr val="FF0000"/>
                </a:solidFill>
              </a:rPr>
              <a:t>Kulturna </a:t>
            </a:r>
            <a:r>
              <a:rPr lang="hr-HR" sz="5600" b="1" u="sng" dirty="0">
                <a:solidFill>
                  <a:srgbClr val="FF0000"/>
                </a:solidFill>
              </a:rPr>
              <a:t>baština</a:t>
            </a:r>
            <a:r>
              <a:rPr lang="hr-HR" sz="5600" b="1" dirty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hr-HR" sz="5600" b="1" dirty="0" smtClean="0">
                <a:solidFill>
                  <a:srgbClr val="FF0000"/>
                </a:solidFill>
              </a:rPr>
              <a:t>1. Eufrazijeva </a:t>
            </a:r>
            <a:r>
              <a:rPr lang="hr-HR" sz="5600" b="1" dirty="0">
                <a:solidFill>
                  <a:srgbClr val="FF0000"/>
                </a:solidFill>
              </a:rPr>
              <a:t>bazilika</a:t>
            </a:r>
          </a:p>
          <a:p>
            <a:pPr marL="0" indent="0">
              <a:buNone/>
            </a:pPr>
            <a:r>
              <a:rPr lang="hr-HR" sz="5600" b="1" dirty="0" smtClean="0">
                <a:solidFill>
                  <a:srgbClr val="FF0000"/>
                </a:solidFill>
              </a:rPr>
              <a:t>2. Šibenska </a:t>
            </a:r>
            <a:r>
              <a:rPr lang="hr-HR" sz="5600" b="1" dirty="0">
                <a:solidFill>
                  <a:srgbClr val="FF0000"/>
                </a:solidFill>
              </a:rPr>
              <a:t>katedrala</a:t>
            </a:r>
          </a:p>
          <a:p>
            <a:pPr marL="0" indent="0">
              <a:buNone/>
            </a:pPr>
            <a:r>
              <a:rPr lang="hr-HR" sz="5600" b="1" dirty="0" smtClean="0">
                <a:solidFill>
                  <a:srgbClr val="FF0000"/>
                </a:solidFill>
              </a:rPr>
              <a:t>3. Dioklecijanova </a:t>
            </a:r>
            <a:r>
              <a:rPr lang="hr-HR" sz="5600" b="1" dirty="0">
                <a:solidFill>
                  <a:srgbClr val="FF0000"/>
                </a:solidFill>
              </a:rPr>
              <a:t>palača</a:t>
            </a:r>
          </a:p>
          <a:p>
            <a:pPr marL="0" indent="0">
              <a:buNone/>
            </a:pPr>
            <a:r>
              <a:rPr lang="hr-HR" sz="5600" b="1" dirty="0" smtClean="0">
                <a:solidFill>
                  <a:srgbClr val="FF0000"/>
                </a:solidFill>
              </a:rPr>
              <a:t>4. Gradska jezgra</a:t>
            </a:r>
            <a:r>
              <a:rPr lang="hr-HR" sz="5600" b="1" dirty="0">
                <a:solidFill>
                  <a:srgbClr val="FF0000"/>
                </a:solidFill>
              </a:rPr>
              <a:t> Trogira</a:t>
            </a:r>
          </a:p>
          <a:p>
            <a:pPr marL="0" indent="0">
              <a:buNone/>
            </a:pPr>
            <a:r>
              <a:rPr lang="hr-HR" sz="5600" b="1" dirty="0" smtClean="0">
                <a:solidFill>
                  <a:srgbClr val="FF0000"/>
                </a:solidFill>
              </a:rPr>
              <a:t>5. Gradska </a:t>
            </a:r>
            <a:r>
              <a:rPr lang="hr-HR" sz="5600" b="1" dirty="0">
                <a:solidFill>
                  <a:srgbClr val="FF0000"/>
                </a:solidFill>
              </a:rPr>
              <a:t>jezgra Dubrovnika</a:t>
            </a:r>
          </a:p>
          <a:p>
            <a:pPr marL="0" indent="0">
              <a:buNone/>
            </a:pPr>
            <a:r>
              <a:rPr lang="hr-HR" sz="5600" b="1" dirty="0" smtClean="0">
                <a:solidFill>
                  <a:srgbClr val="FF0000"/>
                </a:solidFill>
              </a:rPr>
              <a:t>6. Starogradsko </a:t>
            </a:r>
            <a:r>
              <a:rPr lang="hr-HR" sz="5600" b="1" dirty="0">
                <a:solidFill>
                  <a:srgbClr val="FF0000"/>
                </a:solidFill>
              </a:rPr>
              <a:t>polje na Hvaru</a:t>
            </a:r>
          </a:p>
          <a:p>
            <a:pPr marL="0" indent="0">
              <a:buNone/>
            </a:pP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hr-HR" sz="4800" b="1" u="sng" dirty="0" smtClean="0">
                <a:solidFill>
                  <a:srgbClr val="C63A6F"/>
                </a:solidFill>
              </a:rPr>
              <a:t>Nematerijalna kulturna baština</a:t>
            </a:r>
            <a:r>
              <a:rPr lang="hr-HR" sz="4800" b="1" dirty="0" smtClean="0">
                <a:solidFill>
                  <a:srgbClr val="C63A6F"/>
                </a:solidFill>
              </a:rPr>
              <a:t>:</a:t>
            </a:r>
          </a:p>
          <a:p>
            <a:pPr marL="0" indent="0">
              <a:buNone/>
            </a:pPr>
            <a:r>
              <a:rPr lang="hr-HR" sz="4800" b="1" dirty="0" smtClean="0">
                <a:solidFill>
                  <a:srgbClr val="C63A6F"/>
                </a:solidFill>
              </a:rPr>
              <a:t>1. Zvončari Kastavštine</a:t>
            </a:r>
          </a:p>
          <a:p>
            <a:pPr marL="0" indent="0">
              <a:buNone/>
            </a:pPr>
            <a:r>
              <a:rPr lang="hr-HR" sz="4800" b="1" dirty="0" smtClean="0">
                <a:solidFill>
                  <a:srgbClr val="C63A6F"/>
                </a:solidFill>
              </a:rPr>
              <a:t>2. Hrvatsko čipkarstvo</a:t>
            </a:r>
          </a:p>
          <a:p>
            <a:pPr marL="0" indent="0">
              <a:buNone/>
            </a:pPr>
            <a:r>
              <a:rPr lang="hr-HR" sz="4800" b="1" dirty="0" smtClean="0">
                <a:solidFill>
                  <a:srgbClr val="C63A6F"/>
                </a:solidFill>
              </a:rPr>
              <a:t>3. Procesija kraljica (Ljelje) u Gorjanima</a:t>
            </a:r>
          </a:p>
          <a:p>
            <a:pPr marL="0" indent="0">
              <a:buNone/>
            </a:pPr>
            <a:r>
              <a:rPr lang="hr-HR" sz="4800" b="1" dirty="0" smtClean="0">
                <a:solidFill>
                  <a:srgbClr val="C63A6F"/>
                </a:solidFill>
              </a:rPr>
              <a:t>4. Hvarska procesija križa</a:t>
            </a:r>
          </a:p>
          <a:p>
            <a:pPr marL="0" indent="0">
              <a:buNone/>
            </a:pPr>
            <a:r>
              <a:rPr lang="hr-HR" sz="4800" b="1" dirty="0" smtClean="0">
                <a:solidFill>
                  <a:srgbClr val="C63A6F"/>
                </a:solidFill>
              </a:rPr>
              <a:t>5. Festa Svetog Vlaha u Dubrovniku</a:t>
            </a:r>
          </a:p>
          <a:p>
            <a:pPr marL="0" indent="0">
              <a:buNone/>
            </a:pPr>
            <a:r>
              <a:rPr lang="hr-HR" sz="4800" b="1" dirty="0" smtClean="0">
                <a:solidFill>
                  <a:srgbClr val="C63A6F"/>
                </a:solidFill>
              </a:rPr>
              <a:t>6. Proizvodnja drvenih dječjih igračaka Hrvatskog Zagorja</a:t>
            </a:r>
          </a:p>
          <a:p>
            <a:pPr marL="0" indent="0">
              <a:buNone/>
            </a:pPr>
            <a:r>
              <a:rPr lang="hr-HR" sz="4800" b="1" dirty="0" smtClean="0">
                <a:solidFill>
                  <a:srgbClr val="C63A6F"/>
                </a:solidFill>
              </a:rPr>
              <a:t>7. Istarsko dvoglasno pjevanje i sviranje na istarskoj ljestvici</a:t>
            </a:r>
          </a:p>
          <a:p>
            <a:pPr marL="0" indent="0">
              <a:buNone/>
            </a:pPr>
            <a:r>
              <a:rPr lang="hr-HR" sz="4800" b="1" dirty="0" smtClean="0">
                <a:solidFill>
                  <a:srgbClr val="C63A6F"/>
                </a:solidFill>
              </a:rPr>
              <a:t>8. Sinjska alka</a:t>
            </a:r>
          </a:p>
          <a:p>
            <a:pPr marL="0" indent="0">
              <a:buNone/>
            </a:pPr>
            <a:r>
              <a:rPr lang="hr-HR" sz="4800" b="1" dirty="0" smtClean="0">
                <a:solidFill>
                  <a:srgbClr val="C63A6F"/>
                </a:solidFill>
              </a:rPr>
              <a:t>9. Tradicija izrade licitara Sjeverne Hrvatske</a:t>
            </a:r>
          </a:p>
          <a:p>
            <a:pPr marL="0" indent="0">
              <a:buNone/>
            </a:pPr>
            <a:r>
              <a:rPr lang="hr-HR" sz="4800" b="1" dirty="0" smtClean="0">
                <a:solidFill>
                  <a:srgbClr val="C63A6F"/>
                </a:solidFill>
              </a:rPr>
              <a:t>10. Bećarac</a:t>
            </a:r>
          </a:p>
          <a:p>
            <a:pPr marL="0" indent="0">
              <a:buNone/>
            </a:pPr>
            <a:r>
              <a:rPr lang="hr-HR" sz="4800" b="1" dirty="0" smtClean="0">
                <a:solidFill>
                  <a:srgbClr val="C63A6F"/>
                </a:solidFill>
              </a:rPr>
              <a:t>11. Nijemo kolo, plesno kolo Zagore</a:t>
            </a:r>
          </a:p>
          <a:p>
            <a:pPr marL="0" indent="0">
              <a:buNone/>
            </a:pPr>
            <a:r>
              <a:rPr lang="hr-HR" sz="4800" b="1" dirty="0" smtClean="0">
                <a:solidFill>
                  <a:srgbClr val="C63A6F"/>
                </a:solidFill>
              </a:rPr>
              <a:t>12. Klapsko pjevanje</a:t>
            </a:r>
          </a:p>
          <a:p>
            <a:pPr marL="0" indent="0">
              <a:buNone/>
            </a:pPr>
            <a:r>
              <a:rPr lang="hr-HR" sz="4800" b="1" dirty="0" smtClean="0">
                <a:solidFill>
                  <a:srgbClr val="C63A6F"/>
                </a:solidFill>
              </a:rPr>
              <a:t>13. Mediteranska prehrana</a:t>
            </a:r>
          </a:p>
          <a:p>
            <a:pPr marL="0" indent="0">
              <a:buNone/>
            </a:pPr>
            <a:r>
              <a:rPr lang="hr-HR" sz="4800" b="1" dirty="0" smtClean="0">
                <a:solidFill>
                  <a:schemeClr val="tx1"/>
                </a:solidFill>
              </a:rPr>
              <a:t>Ukupno: 20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2263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smtClean="0">
                <a:solidFill>
                  <a:srgbClr val="0070C0"/>
                </a:solidFill>
              </a:rPr>
              <a:t>Prirodna baština – </a:t>
            </a:r>
            <a:r>
              <a:rPr lang="hr-HR" b="1" dirty="0">
                <a:solidFill>
                  <a:srgbClr val="0070C0"/>
                </a:solidFill>
              </a:rPr>
              <a:t>P</a:t>
            </a:r>
            <a:r>
              <a:rPr lang="hr-HR" b="1" dirty="0" smtClean="0">
                <a:solidFill>
                  <a:srgbClr val="0070C0"/>
                </a:solidFill>
              </a:rPr>
              <a:t>litvička jezera</a:t>
            </a:r>
            <a:endParaRPr lang="hr-HR" b="1" dirty="0">
              <a:solidFill>
                <a:srgbClr val="0070C0"/>
              </a:solidFill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229" y="2557463"/>
            <a:ext cx="5628880" cy="3686917"/>
          </a:xfrm>
        </p:spPr>
      </p:pic>
    </p:spTree>
    <p:extLst>
      <p:ext uri="{BB962C8B-B14F-4D97-AF65-F5344CB8AC3E}">
        <p14:creationId xmlns:p14="http://schemas.microsoft.com/office/powerpoint/2010/main" val="1867013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3811" y="881350"/>
            <a:ext cx="3718455" cy="1377108"/>
          </a:xfrm>
        </p:spPr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Plitvička jezera – pod UNESCO-</a:t>
            </a:r>
            <a:r>
              <a:rPr lang="hr-HR" b="1" dirty="0" err="1" smtClean="0">
                <a:solidFill>
                  <a:srgbClr val="FF0000"/>
                </a:solidFill>
              </a:rPr>
              <a:t>vom</a:t>
            </a:r>
            <a:r>
              <a:rPr lang="hr-HR" b="1" dirty="0" smtClean="0">
                <a:solidFill>
                  <a:srgbClr val="FF0000"/>
                </a:solidFill>
              </a:rPr>
              <a:t> zaštitom od 1949. godine</a:t>
            </a:r>
            <a:endParaRPr lang="hr-HR" b="1" dirty="0">
              <a:solidFill>
                <a:srgbClr val="FF0000"/>
              </a:solidFill>
            </a:endParaRP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266" y="1448518"/>
            <a:ext cx="6464579" cy="4302288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566930"/>
            <a:ext cx="3932237" cy="3537308"/>
          </a:xfrm>
        </p:spPr>
        <p:txBody>
          <a:bodyPr>
            <a:normAutofit lnSpcReduction="10000"/>
          </a:bodyPr>
          <a:lstStyle/>
          <a:p>
            <a:r>
              <a:rPr lang="hr-HR" sz="1200" dirty="0"/>
              <a:t>Nacionalni park Plitvička jezera osobita je geološka i </a:t>
            </a:r>
            <a:r>
              <a:rPr lang="hr-HR" sz="1200" dirty="0" err="1"/>
              <a:t>hidrogeološka</a:t>
            </a:r>
            <a:r>
              <a:rPr lang="hr-HR" sz="1200" dirty="0"/>
              <a:t> krška pojava. Kompleks Plitvičkih jezera proglašen je nacionalnim parkom 8.travnja 1949.godine.To je najveći, najstariji i najposjećeniji hrvatski nacionalni park. Predstavlja šumovit planinski kraj u kojem se nalazi </a:t>
            </a:r>
            <a:r>
              <a:rPr lang="hr-HR" sz="1200" b="1" dirty="0"/>
              <a:t>16 jezera </a:t>
            </a:r>
            <a:r>
              <a:rPr lang="hr-HR" sz="1200" dirty="0"/>
              <a:t>različite veličine, ispunjenima s kristalnom </a:t>
            </a:r>
            <a:r>
              <a:rPr lang="hr-HR" sz="1200" dirty="0" err="1"/>
              <a:t>modrozelenom</a:t>
            </a:r>
            <a:r>
              <a:rPr lang="hr-HR" sz="1200" dirty="0"/>
              <a:t>  </a:t>
            </a:r>
            <a:r>
              <a:rPr lang="hr-HR" sz="1200" dirty="0" smtClean="0"/>
              <a:t>bojom. </a:t>
            </a:r>
            <a:r>
              <a:rPr lang="hr-HR" sz="1200" dirty="0"/>
              <a:t>Jezera su međusobno spojena kaskadama i slapovima. Plitvička jezera su </a:t>
            </a:r>
            <a:r>
              <a:rPr lang="hr-HR" sz="1200" b="1" dirty="0"/>
              <a:t>pod UNESCO-</a:t>
            </a:r>
            <a:r>
              <a:rPr lang="hr-HR" sz="1200" b="1" dirty="0" err="1"/>
              <a:t>vom</a:t>
            </a:r>
            <a:r>
              <a:rPr lang="hr-HR" sz="1200" b="1" dirty="0"/>
              <a:t> zaštitom od 1949.godine </a:t>
            </a:r>
            <a:r>
              <a:rPr lang="hr-HR" sz="1200" dirty="0"/>
              <a:t>među prvima u svijetu. </a:t>
            </a:r>
            <a:r>
              <a:rPr lang="hr-HR" sz="1200" dirty="0" smtClean="0"/>
              <a:t>Prostiru </a:t>
            </a:r>
            <a:r>
              <a:rPr lang="hr-HR" sz="1200" dirty="0"/>
              <a:t>kroz 2 županije, Ličko-senjsku i Karlovačku županiju. Na Plitvičkim jezerima nalazi se i izvor rijeke Korane, koja se napaja vodom iz jezera. </a:t>
            </a:r>
          </a:p>
          <a:p>
            <a:r>
              <a:rPr lang="hr-HR" sz="1200" dirty="0"/>
              <a:t>Godine 2011.bilo je više od milijun posjetitelja u povijesti ovog nacionalnog parka. </a:t>
            </a:r>
          </a:p>
          <a:p>
            <a:r>
              <a:rPr lang="hr-HR" sz="1200" dirty="0"/>
              <a:t>Površina Plitvičkih jezera je 29.685 hektara</a:t>
            </a:r>
            <a:r>
              <a:rPr lang="hr-HR" sz="1200" dirty="0" smtClean="0"/>
              <a:t>. Dominik </a:t>
            </a:r>
            <a:r>
              <a:rPr lang="hr-HR" sz="1200" dirty="0"/>
              <a:t>Vukasović župnik iz Otočca prvi put spominje ime „Plitvice“ u pisanom dokumentu iz 1777.godine.Plitvička jezera nalaze se između planina Male Kapele na zapadu i Plješivice na istoku usred Dinarskog planinskog masiva. </a:t>
            </a:r>
          </a:p>
        </p:txBody>
      </p:sp>
    </p:spTree>
    <p:extLst>
      <p:ext uri="{BB962C8B-B14F-4D97-AF65-F5344CB8AC3E}">
        <p14:creationId xmlns:p14="http://schemas.microsoft.com/office/powerpoint/2010/main" val="407623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smtClean="0">
                <a:solidFill>
                  <a:schemeClr val="accent2">
                    <a:lumMod val="50000"/>
                  </a:schemeClr>
                </a:solidFill>
              </a:rPr>
              <a:t>Kulturna baština – Eufrazijeva bazilika</a:t>
            </a:r>
            <a:endParaRPr lang="hr-HR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718" y="2557463"/>
            <a:ext cx="4891489" cy="3668617"/>
          </a:xfrm>
        </p:spPr>
      </p:pic>
    </p:spTree>
    <p:extLst>
      <p:ext uri="{BB962C8B-B14F-4D97-AF65-F5344CB8AC3E}">
        <p14:creationId xmlns:p14="http://schemas.microsoft.com/office/powerpoint/2010/main" val="2381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637</TotalTime>
  <Words>1030</Words>
  <Application>Microsoft Office PowerPoint</Application>
  <PresentationFormat>Widescreen</PresentationFormat>
  <Paragraphs>143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9" baseType="lpstr">
      <vt:lpstr>Arial</vt:lpstr>
      <vt:lpstr>Garamond</vt:lpstr>
      <vt:lpstr>Organic</vt:lpstr>
      <vt:lpstr>PowerPoint Presentation</vt:lpstr>
      <vt:lpstr>Zašto smo odabrali ovu temu???</vt:lpstr>
      <vt:lpstr>Što je UNESCO???</vt:lpstr>
      <vt:lpstr>Kriterij za upis na listu</vt:lpstr>
      <vt:lpstr>10 Kriterija za upis</vt:lpstr>
      <vt:lpstr>Svjetska baština u Hrvatskoj</vt:lpstr>
      <vt:lpstr>Prirodna baština – Plitvička jezera</vt:lpstr>
      <vt:lpstr>Plitvička jezera – pod UNESCO-vom zaštitom od 1949. godine</vt:lpstr>
      <vt:lpstr>Kulturna baština – Eufrazijeva bazilika</vt:lpstr>
      <vt:lpstr>Eufrazijeva bazilika u Poreču – pod zaštitom UNESCO-a od 1997. godine</vt:lpstr>
      <vt:lpstr>Šibenska katedrala</vt:lpstr>
      <vt:lpstr>Šibenska katedrala – pod zaštitom UNESCO-a od 2000. godine</vt:lpstr>
      <vt:lpstr>Dioklecijanova palača</vt:lpstr>
      <vt:lpstr>Dioklecijanova palača u Splitu  - pod zaštitom UNESCO-a od 1979. godine</vt:lpstr>
      <vt:lpstr>Gradska jezgra grada Trogira</vt:lpstr>
      <vt:lpstr>Gradska jezgra Trogira  - pod zaštitom UNESCO-a od 1997. godine</vt:lpstr>
      <vt:lpstr>Gradska jezgra Dubrovnika</vt:lpstr>
      <vt:lpstr>Gradska jezgra Dubrovnika pod zaštitom UNESCO-a od 1979. godine</vt:lpstr>
      <vt:lpstr>Starogradsko polje na Hvaru</vt:lpstr>
      <vt:lpstr>Starogradsko polje na Hvaru - pod zaštitom UNESCO-a od 2008. godine</vt:lpstr>
      <vt:lpstr>Nematerijalna kulturna baština: Zvončari Kastavštine </vt:lpstr>
      <vt:lpstr>Zvončari Kastavštine - pod zaštitom UNESCO-a od 2009. godine</vt:lpstr>
      <vt:lpstr>Hrvatsko čipkarstvo</vt:lpstr>
      <vt:lpstr>Hrvatsko čipkarstvo - pod zaštitom UNESCO-a od 2009. godine</vt:lpstr>
      <vt:lpstr>Procesija kraljica (Ljelje) u Gorjanima </vt:lpstr>
      <vt:lpstr>Procesija kraljica (Ljelje) u Gorjanima - pod zaštitom UNESCO-a od 2009. godine</vt:lpstr>
      <vt:lpstr>Hvarska procesija križa</vt:lpstr>
      <vt:lpstr>Hvarska procesija križa - pod zaštitom UNESCO-a od 2009. godine</vt:lpstr>
      <vt:lpstr>Procesija sv. Vlaha u Dubrovniku</vt:lpstr>
      <vt:lpstr>Procesija sv. Vlaha u Dubrovniku - pod zaštitom UNESCO-a od 2009. godine </vt:lpstr>
      <vt:lpstr>Proizvodnja drvenih igračaka u Hrvatskome zagorju</vt:lpstr>
      <vt:lpstr>Drvene igračke Hrvatskoga zagorja -pod zaštitom UNESCO-a od 2009. godine  </vt:lpstr>
      <vt:lpstr>Istarsko dvoglasno pjevanje i sviranje na istarskoj ljestvici</vt:lpstr>
      <vt:lpstr>Istarsko dvoglasno pjevanje i sviranje na istarskoj ljestvici - pod zaštitom UNESCO-a od 2009. godine </vt:lpstr>
      <vt:lpstr>Sinjska alka</vt:lpstr>
      <vt:lpstr>Sinjska alka - pod zaštitom UNESCO-a od 2010. godine </vt:lpstr>
      <vt:lpstr>Izrada licitara</vt:lpstr>
      <vt:lpstr>Izrada licitara - pod zaštitom UNESCO-a od 2010. godine </vt:lpstr>
      <vt:lpstr>Bećarci – vokalno-instrumentalni napjev  </vt:lpstr>
      <vt:lpstr>Bećarci - pod zaštitom UNESCO-a od 2011. godine   </vt:lpstr>
      <vt:lpstr>Nijemo kolo s područja Dalmatinske zagore</vt:lpstr>
      <vt:lpstr>Nijemo kolo - pod zaštitom UNESCO-a od 2011. godine </vt:lpstr>
      <vt:lpstr>Klapsko pjevanje</vt:lpstr>
      <vt:lpstr>Klapsko pjevane -pod zaštitom UNESCO-a od 2012. godine   </vt:lpstr>
      <vt:lpstr>Mediteranska prehrana </vt:lpstr>
      <vt:lpstr>Mediteranska prehrana -pod zaštitom UNESCO-a od 2010. godine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Želim znati više…</dc:title>
  <dc:creator>Korisnik</dc:creator>
  <cp:lastModifiedBy>Zbornica 1</cp:lastModifiedBy>
  <cp:revision>55</cp:revision>
  <cp:lastPrinted>2016-03-07T11:49:12Z</cp:lastPrinted>
  <dcterms:created xsi:type="dcterms:W3CDTF">2016-03-01T22:54:34Z</dcterms:created>
  <dcterms:modified xsi:type="dcterms:W3CDTF">2016-03-07T11:54:07Z</dcterms:modified>
</cp:coreProperties>
</file>