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9" r:id="rId5"/>
    <p:sldId id="275" r:id="rId6"/>
    <p:sldId id="276" r:id="rId7"/>
    <p:sldId id="262" r:id="rId8"/>
    <p:sldId id="274" r:id="rId9"/>
    <p:sldId id="260" r:id="rId10"/>
    <p:sldId id="268" r:id="rId11"/>
    <p:sldId id="272" r:id="rId12"/>
    <p:sldId id="269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>
      <p:cViewPr varScale="1">
        <p:scale>
          <a:sx n="74" d="100"/>
          <a:sy n="74" d="100"/>
        </p:scale>
        <p:origin x="12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101D-EA10-426A-ABD9-DE08C7F79789}" type="datetimeFigureOut">
              <a:rPr lang="sr-Latn-CS" smtClean="0"/>
              <a:pPr/>
              <a:t>10.5.2016.</a:t>
            </a:fld>
            <a:endParaRPr lang="hr-H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8D5602-1153-4F99-9475-A22F0D15221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101D-EA10-426A-ABD9-DE08C7F79789}" type="datetimeFigureOut">
              <a:rPr lang="sr-Latn-CS" smtClean="0"/>
              <a:pPr/>
              <a:t>10.5.2016.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5602-1153-4F99-9475-A22F0D15221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101D-EA10-426A-ABD9-DE08C7F79789}" type="datetimeFigureOut">
              <a:rPr lang="sr-Latn-CS" smtClean="0"/>
              <a:pPr/>
              <a:t>10.5.2016.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5602-1153-4F99-9475-A22F0D15221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101D-EA10-426A-ABD9-DE08C7F79789}" type="datetimeFigureOut">
              <a:rPr lang="sr-Latn-CS" smtClean="0"/>
              <a:pPr/>
              <a:t>10.5.2016.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8D5602-1153-4F99-9475-A22F0D15221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101D-EA10-426A-ABD9-DE08C7F79789}" type="datetimeFigureOut">
              <a:rPr lang="sr-Latn-CS" smtClean="0"/>
              <a:pPr/>
              <a:t>10.5.2016.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5602-1153-4F99-9475-A22F0D15221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101D-EA10-426A-ABD9-DE08C7F79789}" type="datetimeFigureOut">
              <a:rPr lang="sr-Latn-CS" smtClean="0"/>
              <a:pPr/>
              <a:t>10.5.2016.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5602-1153-4F99-9475-A22F0D15221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101D-EA10-426A-ABD9-DE08C7F79789}" type="datetimeFigureOut">
              <a:rPr lang="sr-Latn-CS" smtClean="0"/>
              <a:pPr/>
              <a:t>10.5.2016.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8D5602-1153-4F99-9475-A22F0D15221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101D-EA10-426A-ABD9-DE08C7F79789}" type="datetimeFigureOut">
              <a:rPr lang="sr-Latn-CS" smtClean="0"/>
              <a:pPr/>
              <a:t>10.5.2016.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5602-1153-4F99-9475-A22F0D15221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101D-EA10-426A-ABD9-DE08C7F79789}" type="datetimeFigureOut">
              <a:rPr lang="sr-Latn-CS" smtClean="0"/>
              <a:pPr/>
              <a:t>10.5.2016.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5602-1153-4F99-9475-A22F0D15221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101D-EA10-426A-ABD9-DE08C7F79789}" type="datetimeFigureOut">
              <a:rPr lang="sr-Latn-CS" smtClean="0"/>
              <a:pPr/>
              <a:t>10.5.2016.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5602-1153-4F99-9475-A22F0D15221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101D-EA10-426A-ABD9-DE08C7F79789}" type="datetimeFigureOut">
              <a:rPr lang="sr-Latn-CS" smtClean="0"/>
              <a:pPr/>
              <a:t>10.5.2016.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5602-1153-4F99-9475-A22F0D15221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25101D-EA10-426A-ABD9-DE08C7F79789}" type="datetimeFigureOut">
              <a:rPr lang="sr-Latn-CS" smtClean="0"/>
              <a:pPr/>
              <a:t>10.5.2016.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8D5602-1153-4F99-9475-A22F0D15221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/index.php?title=Neurotoksin&amp;action=edit&amp;redlink=1" TargetMode="External"/><Relationship Id="rId2" Type="http://schemas.openxmlformats.org/officeDocument/2006/relationships/hyperlink" Target="https://hr.wikipedia.org/wiki/Otrov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857496"/>
            <a:ext cx="8458200" cy="2786082"/>
          </a:xfrm>
        </p:spPr>
        <p:txBody>
          <a:bodyPr/>
          <a:lstStyle/>
          <a:p>
            <a:r>
              <a:rPr lang="hr-HR" dirty="0" smtClean="0">
                <a:latin typeface="Algerian" pitchFamily="82" charset="0"/>
              </a:rPr>
              <a:t>         </a:t>
            </a:r>
            <a:r>
              <a:rPr lang="hr-HR" sz="6000" dirty="0" smtClean="0">
                <a:latin typeface="Algerian" pitchFamily="82" charset="0"/>
              </a:rPr>
              <a:t>ŽIVOTINJE</a:t>
            </a:r>
            <a:endParaRPr lang="hr-HR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410604" cy="1928826"/>
          </a:xfrm>
        </p:spPr>
        <p:txBody>
          <a:bodyPr>
            <a:normAutofit/>
          </a:bodyPr>
          <a:lstStyle/>
          <a:p>
            <a:r>
              <a:rPr lang="hr-HR" sz="6000" dirty="0" smtClean="0">
                <a:latin typeface="Algerian" pitchFamily="82" charset="0"/>
              </a:rPr>
              <a:t>     EGZOTIČNE</a:t>
            </a:r>
            <a:endParaRPr lang="hr-HR" sz="6000" dirty="0"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58200" cy="928694"/>
          </a:xfrm>
        </p:spPr>
        <p:txBody>
          <a:bodyPr/>
          <a:lstStyle/>
          <a:p>
            <a:r>
              <a:rPr lang="hr-HR" dirty="0" smtClean="0"/>
              <a:t>                                                </a:t>
            </a:r>
            <a:r>
              <a:rPr lang="hr-HR" sz="4000" dirty="0" smtClean="0">
                <a:latin typeface="Algerian" pitchFamily="82" charset="0"/>
              </a:rPr>
              <a:t>RAKUNI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57158" y="1643050"/>
            <a:ext cx="3286148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000" b="1" dirty="0" smtClean="0">
                <a:latin typeface="Batang" pitchFamily="18" charset="-127"/>
                <a:ea typeface="Batang" pitchFamily="18" charset="-127"/>
              </a:rPr>
              <a:t>Nalikuju predcima pasa i medvjeda</a:t>
            </a:r>
          </a:p>
          <a:p>
            <a:pPr>
              <a:buFont typeface="Wingdings" pitchFamily="2" charset="2"/>
              <a:buChar char="Ø"/>
            </a:pPr>
            <a:r>
              <a:rPr lang="hr-HR" sz="2000" b="1" dirty="0" smtClean="0">
                <a:latin typeface="Batang" pitchFamily="18" charset="-127"/>
                <a:ea typeface="Batang" pitchFamily="18" charset="-127"/>
              </a:rPr>
              <a:t> Različiti rodovi dužine su 30 do 60 cm i težine do 12 kg</a:t>
            </a:r>
          </a:p>
          <a:p>
            <a:pPr>
              <a:buFont typeface="Wingdings" pitchFamily="2" charset="2"/>
              <a:buChar char="Ø"/>
            </a:pPr>
            <a:r>
              <a:rPr lang="hr-HR" sz="2000" b="1" dirty="0" smtClean="0">
                <a:latin typeface="Batang" pitchFamily="18" charset="-127"/>
                <a:ea typeface="Batang" pitchFamily="18" charset="-127"/>
              </a:rPr>
              <a:t> Dlaka im je sive do </a:t>
            </a:r>
            <a:r>
              <a:rPr lang="hr-HR" sz="2000" b="1" dirty="0" err="1" smtClean="0">
                <a:latin typeface="Batang" pitchFamily="18" charset="-127"/>
                <a:ea typeface="Batang" pitchFamily="18" charset="-127"/>
              </a:rPr>
              <a:t>smeđecrvene</a:t>
            </a:r>
            <a:r>
              <a:rPr lang="hr-HR" sz="2000" b="1" dirty="0" smtClean="0">
                <a:latin typeface="Batang" pitchFamily="18" charset="-127"/>
                <a:ea typeface="Batang" pitchFamily="18" charset="-127"/>
              </a:rPr>
              <a:t> boje, </a:t>
            </a:r>
          </a:p>
          <a:p>
            <a:pPr>
              <a:buFont typeface="Wingdings" pitchFamily="2" charset="2"/>
              <a:buChar char="Ø"/>
            </a:pPr>
            <a:r>
              <a:rPr lang="hr-HR" sz="2000" b="1" dirty="0" smtClean="0">
                <a:latin typeface="Batang" pitchFamily="18" charset="-127"/>
                <a:ea typeface="Batang" pitchFamily="18" charset="-127"/>
              </a:rPr>
              <a:t>Mnogi se vješto penju po stablima</a:t>
            </a:r>
          </a:p>
          <a:p>
            <a:pPr>
              <a:buFont typeface="Wingdings" pitchFamily="2" charset="2"/>
              <a:buChar char="Ø"/>
            </a:pPr>
            <a:endParaRPr lang="hr-HR" sz="2000" dirty="0" smtClean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Content Placeholder 4" descr="preuzmi (4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00496" y="1714488"/>
            <a:ext cx="4643779" cy="3610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</a:t>
            </a:r>
            <a:r>
              <a:rPr lang="hr-HR" dirty="0" smtClean="0">
                <a:latin typeface="Algerian" pitchFamily="82" charset="0"/>
              </a:rPr>
              <a:t>OPOSUMI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338638" cy="4946672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atin typeface="Batang" pitchFamily="18" charset="-127"/>
                <a:ea typeface="Batang" pitchFamily="18" charset="-127"/>
              </a:rPr>
              <a:t>Oni su tobolčari</a:t>
            </a:r>
          </a:p>
          <a:p>
            <a:r>
              <a:rPr lang="hr-HR" sz="2400" b="1" dirty="0" smtClean="0">
                <a:latin typeface="Batang" pitchFamily="18" charset="-127"/>
                <a:ea typeface="Batang" pitchFamily="18" charset="-127"/>
              </a:rPr>
              <a:t>Nastanjuju se od  sjeveroistoka Meksika do Bolivije, uključujući i Male Antile</a:t>
            </a:r>
          </a:p>
          <a:p>
            <a:r>
              <a:rPr lang="hr-HR" sz="2400" b="1" dirty="0" smtClean="0">
                <a:latin typeface="Batang" pitchFamily="18" charset="-127"/>
                <a:ea typeface="Batang" pitchFamily="18" charset="-127"/>
              </a:rPr>
              <a:t>Najviše obitavaju u šumama, ali isto tako mogu živjeti u poljima i gradovima.</a:t>
            </a:r>
            <a:endParaRPr lang="hr-HR" sz="24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3" descr="preuzmi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43050"/>
            <a:ext cx="4000528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58200" cy="1143008"/>
          </a:xfrm>
        </p:spPr>
        <p:txBody>
          <a:bodyPr/>
          <a:lstStyle/>
          <a:p>
            <a:r>
              <a:rPr lang="hr-HR" dirty="0" smtClean="0"/>
              <a:t>           </a:t>
            </a:r>
            <a:r>
              <a:rPr lang="hr-HR" sz="4000" dirty="0" smtClean="0">
                <a:latin typeface="Algerian" pitchFamily="82" charset="0"/>
              </a:rPr>
              <a:t>                    ZEBRE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0418" y="1423165"/>
            <a:ext cx="3008313" cy="544354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000" b="1" dirty="0" smtClean="0">
                <a:latin typeface="Batang" pitchFamily="18" charset="-127"/>
                <a:ea typeface="Batang" pitchFamily="18" charset="-127"/>
              </a:rPr>
              <a:t> Društvene životinje koje žive u zajednici s drugim biljožderima na afričkim savanama</a:t>
            </a:r>
          </a:p>
          <a:p>
            <a:pPr>
              <a:buFont typeface="Wingdings" pitchFamily="2" charset="2"/>
              <a:buChar char="Ø"/>
            </a:pPr>
            <a:r>
              <a:rPr lang="hr-HR" sz="2000" b="1" dirty="0" smtClean="0">
                <a:latin typeface="Batang" pitchFamily="18" charset="-127"/>
                <a:ea typeface="Batang" pitchFamily="18" charset="-127"/>
              </a:rPr>
              <a:t> To je jedna od vrsta konja </a:t>
            </a:r>
          </a:p>
          <a:p>
            <a:pPr>
              <a:buFont typeface="Wingdings" pitchFamily="2" charset="2"/>
              <a:buChar char="Ø"/>
            </a:pPr>
            <a:r>
              <a:rPr lang="hr-HR" sz="2000" b="1" dirty="0" smtClean="0">
                <a:latin typeface="Batang" pitchFamily="18" charset="-127"/>
                <a:ea typeface="Batang" pitchFamily="18" charset="-127"/>
              </a:rPr>
              <a:t>Biljožderi su</a:t>
            </a:r>
          </a:p>
          <a:p>
            <a:pPr>
              <a:buFont typeface="Wingdings" pitchFamily="2" charset="2"/>
              <a:buChar char="Ø"/>
            </a:pPr>
            <a:r>
              <a:rPr lang="hr-HR" sz="2000" b="1" dirty="0" smtClean="0">
                <a:latin typeface="Batang" pitchFamily="18" charset="-127"/>
                <a:ea typeface="Batang" pitchFamily="18" charset="-127"/>
              </a:rPr>
              <a:t>Da bi potražila hranu, zebra može </a:t>
            </a:r>
            <a:r>
              <a:rPr lang="hr-HR" sz="2000" b="1" dirty="0" smtClean="0">
                <a:latin typeface="Batang" pitchFamily="18" charset="-127"/>
                <a:ea typeface="Batang" pitchFamily="18" charset="-127"/>
              </a:rPr>
              <a:t>prehodati </a:t>
            </a:r>
            <a:r>
              <a:rPr lang="hr-HR" sz="2000" b="1" dirty="0" smtClean="0">
                <a:latin typeface="Batang" pitchFamily="18" charset="-127"/>
                <a:ea typeface="Batang" pitchFamily="18" charset="-127"/>
              </a:rPr>
              <a:t>i do 1,100 km</a:t>
            </a:r>
          </a:p>
          <a:p>
            <a:pPr>
              <a:buFont typeface="Wingdings" pitchFamily="2" charset="2"/>
              <a:buChar char="Ø"/>
            </a:pPr>
            <a:r>
              <a:rPr lang="hr-HR" sz="2000" b="1" dirty="0" smtClean="0">
                <a:latin typeface="Batang" pitchFamily="18" charset="-127"/>
                <a:ea typeface="Batang" pitchFamily="18" charset="-127"/>
              </a:rPr>
              <a:t>Žive 20 do 30 godina</a:t>
            </a:r>
          </a:p>
          <a:p>
            <a:pPr>
              <a:buFont typeface="Wingdings" pitchFamily="2" charset="2"/>
              <a:buChar char="Ø"/>
            </a:pPr>
            <a:endParaRPr lang="hr-HR" sz="2000" dirty="0" smtClean="0">
              <a:latin typeface="Batang" pitchFamily="18" charset="-127"/>
              <a:ea typeface="Batang" pitchFamily="18" charset="-127"/>
            </a:endParaRPr>
          </a:p>
          <a:p>
            <a:endParaRPr lang="hr-HR" dirty="0"/>
          </a:p>
        </p:txBody>
      </p:sp>
      <p:pic>
        <p:nvPicPr>
          <p:cNvPr id="5" name="Content Placeholder 4" descr="preuzmi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86182" y="1071546"/>
            <a:ext cx="4214842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hr-HR" sz="4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Papiga ara </a:t>
            </a:r>
            <a:endParaRPr lang="hr-HR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latin typeface="Batang" panose="02030600000101010101" pitchFamily="18" charset="-127"/>
                <a:ea typeface="Batang" panose="02030600000101010101" pitchFamily="18" charset="-127"/>
              </a:rPr>
              <a:t>Otprilike je 81 do 96 cm duga, ali više od polovine dužine je zapravo dug, zašiljen rep, uobičajen kod svih ara. Prosječna težina je oko jednog kilograma.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6071">
            <a:off x="5477897" y="3599817"/>
            <a:ext cx="2306198" cy="2992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3398">
            <a:off x="1216486" y="3629248"/>
            <a:ext cx="2204806" cy="291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>
            <a:normAutofit/>
          </a:bodyPr>
          <a:lstStyle/>
          <a:p>
            <a:pPr algn="ctr"/>
            <a:r>
              <a:rPr lang="hr-HR" sz="4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ADAX ANTILOPA</a:t>
            </a:r>
            <a:endParaRPr lang="hr-HR" sz="4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203304" cy="4525963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Batang" panose="02030600000101010101" pitchFamily="18" charset="-127"/>
                <a:ea typeface="Batang" panose="02030600000101010101" pitchFamily="18" charset="-127"/>
              </a:rPr>
              <a:t>Adaks antilopa je zdepasta izgleda s kratkim nogama i zavijenim rogovima. Može narasti do visine od 115 cm i težiti oko 95-105 kg. Za vrijeme ljeta krzno joj je bijele boje, a za vrijeme zime tamnije sive boje</a:t>
            </a:r>
            <a:r>
              <a:rPr lang="hr-HR" sz="2800" dirty="0">
                <a:latin typeface="Algerian" panose="04020705040A02060702" pitchFamily="82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631" y="2137425"/>
            <a:ext cx="3267472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9392"/>
            <a:ext cx="8686800" cy="1394792"/>
          </a:xfrm>
        </p:spPr>
        <p:txBody>
          <a:bodyPr>
            <a:noAutofit/>
          </a:bodyPr>
          <a:lstStyle/>
          <a:p>
            <a:pPr algn="ctr"/>
            <a:r>
              <a:rPr lang="hr-HR" sz="9600" dirty="0" smtClean="0"/>
              <a:t>KRAJ</a:t>
            </a:r>
            <a:endParaRPr lang="hr-HR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6000" dirty="0"/>
              <a:t>O</a:t>
            </a:r>
            <a:r>
              <a:rPr lang="hr-HR" sz="6000" dirty="0" smtClean="0"/>
              <a:t>vaj projekt su za vas napravili učenici 5.A razreda !!!</a:t>
            </a:r>
          </a:p>
          <a:p>
            <a:pPr marL="0" indent="0">
              <a:buNone/>
            </a:pPr>
            <a:r>
              <a:rPr lang="hr-HR" sz="3600" dirty="0" smtClean="0"/>
              <a:t>HVALA NA PAŽNJI !!!</a:t>
            </a:r>
          </a:p>
        </p:txBody>
      </p:sp>
    </p:spTree>
    <p:extLst>
      <p:ext uri="{BB962C8B-B14F-4D97-AF65-F5344CB8AC3E}">
        <p14:creationId xmlns:p14="http://schemas.microsoft.com/office/powerpoint/2010/main" val="34847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00098"/>
          </a:xfrm>
        </p:spPr>
        <p:txBody>
          <a:bodyPr/>
          <a:lstStyle/>
          <a:p>
            <a:r>
              <a:rPr lang="hr-HR" dirty="0" smtClean="0"/>
              <a:t>     </a:t>
            </a:r>
            <a:r>
              <a:rPr lang="hr-HR" dirty="0" smtClean="0">
                <a:latin typeface="Algerian" pitchFamily="82" charset="0"/>
              </a:rPr>
              <a:t>ŠTO SU EGZOTIČNE   ŽIVOTINJE 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hr-HR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hr-HR" b="1" dirty="0">
                <a:latin typeface="Batang" panose="02030600000101010101" pitchFamily="18" charset="-127"/>
                <a:ea typeface="Batang" panose="02030600000101010101" pitchFamily="18" charset="-127"/>
              </a:rPr>
              <a:t>Svake godine brojni ljudi podliježu iskušenju da kupe 'egzotične' životinje kao što su ježevi, gušteri, majmuni pa čak i tigrovi i medvjedi - u trgovinama ili na aukcijama, kako bi ih držali kao 'kućne ljubimce'. No, život u zatočeništvu često znači smrtnu presudu za ove životinje koje mogu patiti od pothranjenosti, neprirodnog i neudobnog okoliša, samoće i stresa. Trgovina egzotičnim životinjama je smrtonosna i za životinje koje ne vidimo - na svaku pojedinu životinju koja dođe u trgovinu ili na aukciju brojne druge umru tijekom putovanja.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lgerian" pitchFamily="82" charset="0"/>
              </a:rPr>
              <a:t>      neke  od  egzotičnih  životinja</a:t>
            </a:r>
            <a:endParaRPr lang="hr-HR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dirty="0" smtClean="0">
                <a:latin typeface="Batang" pitchFamily="18" charset="-127"/>
                <a:ea typeface="Batang" pitchFamily="18" charset="-127"/>
              </a:rPr>
              <a:t>TARANTULE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latin typeface="Batang" pitchFamily="18" charset="-127"/>
                <a:ea typeface="Batang" pitchFamily="18" charset="-127"/>
              </a:rPr>
              <a:t> ZMIJE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latin typeface="Batang" pitchFamily="18" charset="-127"/>
                <a:ea typeface="Batang" pitchFamily="18" charset="-127"/>
              </a:rPr>
              <a:t> KAMELEONI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latin typeface="Batang" pitchFamily="18" charset="-127"/>
                <a:ea typeface="Batang" pitchFamily="18" charset="-127"/>
              </a:rPr>
              <a:t> ALIGATORI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latin typeface="Batang" pitchFamily="18" charset="-127"/>
                <a:ea typeface="Batang" pitchFamily="18" charset="-127"/>
              </a:rPr>
              <a:t>PIRANE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dirty="0" smtClean="0">
                <a:latin typeface="Batang" pitchFamily="18" charset="-127"/>
                <a:ea typeface="Batang" pitchFamily="18" charset="-127"/>
              </a:rPr>
              <a:t>ŠKORPIONI  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latin typeface="Batang" pitchFamily="18" charset="-127"/>
                <a:ea typeface="Batang" pitchFamily="18" charset="-127"/>
              </a:rPr>
              <a:t> RAKUNI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latin typeface="Batang" pitchFamily="18" charset="-127"/>
                <a:ea typeface="Batang" pitchFamily="18" charset="-127"/>
              </a:rPr>
              <a:t>OPOSUMI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latin typeface="Batang" pitchFamily="18" charset="-127"/>
                <a:ea typeface="Batang" pitchFamily="18" charset="-127"/>
              </a:rPr>
              <a:t>ZEBRE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hr-HR" dirty="0" smtClean="0"/>
              <a:t>                          </a:t>
            </a:r>
            <a:r>
              <a:rPr lang="hr-HR" sz="4000" dirty="0" smtClean="0">
                <a:latin typeface="Algerian" pitchFamily="82" charset="0"/>
              </a:rPr>
              <a:t>TARANTULA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14282" y="1500174"/>
            <a:ext cx="4214842" cy="4572032"/>
          </a:xfrm>
        </p:spPr>
        <p:txBody>
          <a:bodyPr>
            <a:normAutofit fontScale="40000" lnSpcReduction="20000"/>
          </a:bodyPr>
          <a:lstStyle/>
          <a:p>
            <a:r>
              <a:rPr lang="pl-PL" sz="2000" dirty="0" smtClean="0">
                <a:latin typeface="Algerian" pitchFamily="82" charset="0"/>
              </a:rPr>
              <a:t>     </a:t>
            </a:r>
          </a:p>
          <a:p>
            <a:pPr>
              <a:buFont typeface="Wingdings" pitchFamily="2" charset="2"/>
              <a:buChar char="Ø"/>
            </a:pPr>
            <a:r>
              <a:rPr lang="pl-PL" sz="3100" dirty="0" smtClean="0">
                <a:latin typeface="Algerian" pitchFamily="82" charset="0"/>
              </a:rPr>
              <a:t> </a:t>
            </a:r>
            <a:r>
              <a:rPr lang="pl-PL" sz="5100" b="1" dirty="0" smtClean="0">
                <a:latin typeface="Batang" pitchFamily="18" charset="-127"/>
                <a:ea typeface="Batang" pitchFamily="18" charset="-127"/>
              </a:rPr>
              <a:t>Vrsta pauka rasprostranjenih po cijelom svijetu</a:t>
            </a:r>
          </a:p>
          <a:p>
            <a:pPr>
              <a:buFont typeface="Wingdings" pitchFamily="2" charset="2"/>
              <a:buChar char="Ø"/>
            </a:pPr>
            <a:r>
              <a:rPr lang="pl-PL" sz="5100" b="1" dirty="0" smtClean="0">
                <a:latin typeface="Batang" pitchFamily="18" charset="-127"/>
                <a:ea typeface="Batang" pitchFamily="18" charset="-127"/>
              </a:rPr>
              <a:t>Hrane se insektima, manjim glodavcima, pticama, zmijama i ostalim sitnim životinjama</a:t>
            </a:r>
            <a:endParaRPr lang="pl-PL" sz="5100" b="1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5100" b="1" dirty="0" smtClean="0">
                <a:latin typeface="Batang" pitchFamily="18" charset="-127"/>
                <a:ea typeface="Batang" pitchFamily="18" charset="-127"/>
              </a:rPr>
              <a:t>Žive u Aziji, Africi i Europi</a:t>
            </a:r>
          </a:p>
          <a:p>
            <a:pPr>
              <a:buFont typeface="Wingdings" pitchFamily="2" charset="2"/>
              <a:buChar char="Ø"/>
            </a:pPr>
            <a:r>
              <a:rPr lang="pl-PL" sz="5100" b="1" dirty="0" smtClean="0">
                <a:latin typeface="Batang" pitchFamily="18" charset="-127"/>
                <a:ea typeface="Batang" pitchFamily="18" charset="-127"/>
              </a:rPr>
              <a:t>Mogu narasti od 5 do 33 cm</a:t>
            </a:r>
            <a:endParaRPr lang="pl-PL" sz="5100" dirty="0" smtClean="0">
              <a:latin typeface="Algerian" pitchFamily="82" charset="0"/>
            </a:endParaRPr>
          </a:p>
          <a:p>
            <a:endParaRPr lang="pl-PL" sz="2000" dirty="0" smtClean="0">
              <a:latin typeface="Algerian" pitchFamily="82" charset="0"/>
            </a:endParaRPr>
          </a:p>
          <a:p>
            <a:endParaRPr lang="pl-PL" sz="2000" dirty="0" smtClean="0">
              <a:latin typeface="Algerian" pitchFamily="82" charset="0"/>
            </a:endParaRPr>
          </a:p>
          <a:p>
            <a:endParaRPr lang="pl-PL" sz="2000" dirty="0" smtClean="0">
              <a:latin typeface="Algerian" pitchFamily="82" charset="0"/>
            </a:endParaRPr>
          </a:p>
          <a:p>
            <a:endParaRPr lang="pl-PL" sz="2000" dirty="0" smtClean="0">
              <a:latin typeface="Algerian" pitchFamily="82" charset="0"/>
            </a:endParaRPr>
          </a:p>
          <a:p>
            <a:endParaRPr lang="pl-PL" sz="2000" dirty="0" smtClean="0">
              <a:latin typeface="Algerian" pitchFamily="82" charset="0"/>
            </a:endParaRPr>
          </a:p>
          <a:p>
            <a:endParaRPr lang="pl-PL" sz="2000" dirty="0" smtClean="0">
              <a:latin typeface="Algerian" pitchFamily="82" charset="0"/>
            </a:endParaRPr>
          </a:p>
          <a:p>
            <a:endParaRPr lang="pl-PL" sz="2000" dirty="0" smtClean="0">
              <a:latin typeface="Algerian" pitchFamily="82" charset="0"/>
            </a:endParaRPr>
          </a:p>
          <a:p>
            <a:endParaRPr lang="pl-PL" sz="2000" dirty="0" smtClean="0">
              <a:latin typeface="Algerian" pitchFamily="82" charset="0"/>
            </a:endParaRPr>
          </a:p>
          <a:p>
            <a:r>
              <a:rPr lang="pl-PL" sz="2000" dirty="0" smtClean="0">
                <a:latin typeface="Algerian" pitchFamily="82" charset="0"/>
              </a:rPr>
              <a:t>   </a:t>
            </a:r>
            <a:endParaRPr lang="hr-HR" sz="2000" dirty="0">
              <a:latin typeface="Algerian" pitchFamily="82" charset="0"/>
            </a:endParaRPr>
          </a:p>
        </p:txBody>
      </p:sp>
      <p:pic>
        <p:nvPicPr>
          <p:cNvPr id="9" name="Content Placeholder 8" descr="4e9ef5bb9b7a3_350x0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00562" y="1214422"/>
            <a:ext cx="4143404" cy="471490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lgerian" pitchFamily="82" charset="0"/>
              </a:rPr>
              <a:t>                         zmije</a:t>
            </a:r>
            <a:endParaRPr lang="hr-HR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hr-HR" b="1" dirty="0" smtClean="0">
                <a:latin typeface="Batang" pitchFamily="18" charset="-127"/>
                <a:ea typeface="Batang" pitchFamily="18" charset="-127"/>
              </a:rPr>
              <a:t>Gmazovi čije je hladno tijelo prekriveno ljuskama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latin typeface="Batang" pitchFamily="18" charset="-127"/>
                <a:ea typeface="Batang" pitchFamily="18" charset="-127"/>
              </a:rPr>
              <a:t>Hladnokrvne su životinje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latin typeface="Batang" pitchFamily="18" charset="-127"/>
                <a:ea typeface="Batang" pitchFamily="18" charset="-127"/>
              </a:rPr>
              <a:t>Otrovnice </a:t>
            </a:r>
            <a:r>
              <a:rPr lang="it-IT" dirty="0" err="1" smtClean="0"/>
              <a:t>posjeduju</a:t>
            </a:r>
            <a:r>
              <a:rPr lang="it-IT" dirty="0" smtClean="0"/>
              <a:t> </a:t>
            </a:r>
            <a:r>
              <a:rPr lang="it-IT" dirty="0" err="1" smtClean="0"/>
              <a:t>posebne</a:t>
            </a:r>
            <a:r>
              <a:rPr lang="it-IT" dirty="0" smtClean="0"/>
              <a:t> </a:t>
            </a:r>
            <a:r>
              <a:rPr lang="hr-HR" dirty="0" smtClean="0"/>
              <a:t>sustave</a:t>
            </a:r>
            <a:r>
              <a:rPr lang="it-IT" dirty="0" smtClean="0"/>
              <a:t> u kojima</a:t>
            </a:r>
            <a:r>
              <a:rPr lang="hr-HR" dirty="0" smtClean="0"/>
              <a:t> </a:t>
            </a:r>
            <a:r>
              <a:rPr lang="it-IT" dirty="0" smtClean="0"/>
              <a:t>se proizvode</a:t>
            </a:r>
            <a:r>
              <a:rPr lang="hr-HR" dirty="0" smtClean="0"/>
              <a:t> otrovi</a:t>
            </a:r>
            <a:r>
              <a:rPr lang="it-IT" dirty="0" smtClean="0"/>
              <a:t> 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Naša najčešća zmija je </a:t>
            </a:r>
            <a:r>
              <a:rPr lang="hr-HR" dirty="0" smtClean="0"/>
              <a:t>bjelouška; hrani </a:t>
            </a:r>
            <a:r>
              <a:rPr lang="hr-HR" dirty="0" smtClean="0"/>
              <a:t>se miševima, punoglavcima,…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U slučaju da zmija otrovnica nekoga </a:t>
            </a:r>
            <a:r>
              <a:rPr lang="hr-HR" dirty="0" smtClean="0"/>
              <a:t>ugrize, </a:t>
            </a:r>
            <a:r>
              <a:rPr lang="hr-HR" dirty="0" smtClean="0"/>
              <a:t>treba mu pružiti prvu pomoć koja se sastoji u podvezivanju </a:t>
            </a:r>
            <a:r>
              <a:rPr lang="hr-HR" dirty="0" smtClean="0"/>
              <a:t>ugrizenog </a:t>
            </a:r>
            <a:r>
              <a:rPr lang="hr-HR" dirty="0" smtClean="0"/>
              <a:t>mjesta, isisavanju otrova i hitnom odlasku u bolnicu</a:t>
            </a:r>
            <a:endParaRPr lang="hr-HR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Content Placeholder 4" descr="bc5fd73263ce30e0fee1de780b5ed2ec-her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643050"/>
            <a:ext cx="4071966" cy="457203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lgerian" pitchFamily="82" charset="0"/>
              </a:rPr>
              <a:t>                       kameleoni</a:t>
            </a:r>
            <a:endParaRPr lang="hr-HR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000" b="1" dirty="0" smtClean="0"/>
              <a:t>Vrsta </a:t>
            </a:r>
            <a:r>
              <a:rPr lang="hr-HR" sz="2000" b="1" dirty="0" err="1" smtClean="0"/>
              <a:t>ljuskaša</a:t>
            </a:r>
            <a:endParaRPr lang="hr-HR" sz="2000" b="1" dirty="0" smtClean="0"/>
          </a:p>
          <a:p>
            <a:pPr>
              <a:buFont typeface="Wingdings" pitchFamily="2" charset="2"/>
              <a:buChar char="Ø"/>
            </a:pPr>
            <a:r>
              <a:rPr lang="hr-HR" sz="2000" b="1" dirty="0" smtClean="0"/>
              <a:t>Postoji  oko 160 vrsta </a:t>
            </a:r>
          </a:p>
          <a:p>
            <a:pPr>
              <a:buFont typeface="Wingdings" pitchFamily="2" charset="2"/>
              <a:buChar char="Ø"/>
            </a:pPr>
            <a:r>
              <a:rPr lang="hr-HR" sz="2000" b="1" dirty="0" smtClean="0"/>
              <a:t>Gotovo sve vrste su ugrožene</a:t>
            </a:r>
          </a:p>
          <a:p>
            <a:pPr>
              <a:buFont typeface="Wingdings" pitchFamily="2" charset="2"/>
              <a:buChar char="Ø"/>
            </a:pPr>
            <a:r>
              <a:rPr lang="hr-HR" sz="2000" b="1" dirty="0" smtClean="0"/>
              <a:t>Oblik tijela im se mijenja ovisno o starosti i spolu</a:t>
            </a:r>
          </a:p>
          <a:p>
            <a:pPr>
              <a:buFont typeface="Wingdings" pitchFamily="2" charset="2"/>
              <a:buChar char="Ø"/>
            </a:pPr>
            <a:r>
              <a:rPr lang="hr-HR" sz="2000" b="1" dirty="0" smtClean="0"/>
              <a:t>Građa tijela kameleona prilagođena je životu na drvetu iako neki žive isključivo na tlu</a:t>
            </a:r>
          </a:p>
          <a:p>
            <a:pPr>
              <a:buFont typeface="Wingdings" pitchFamily="2" charset="2"/>
              <a:buChar char="Ø"/>
            </a:pPr>
            <a:r>
              <a:rPr lang="hr-HR" sz="2000" b="1" dirty="0" smtClean="0"/>
              <a:t> Hrane se kukcima, a veće vrste jedu i male kralježnjake, neke vrste rado jedu i voće i povrće</a:t>
            </a:r>
            <a:endParaRPr lang="hr-HR" sz="2000" b="1" dirty="0"/>
          </a:p>
        </p:txBody>
      </p:sp>
      <p:pic>
        <p:nvPicPr>
          <p:cNvPr id="5" name="Content Placeholder 4" descr="resize-im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643050"/>
            <a:ext cx="4491038" cy="421484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58200" cy="735014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Algerian" pitchFamily="82" charset="0"/>
              </a:rPr>
              <a:t>            aligatori</a:t>
            </a:r>
            <a:endParaRPr lang="hr-HR" sz="4000" dirty="0">
              <a:latin typeface="Algeria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28596" y="1428736"/>
            <a:ext cx="3357586" cy="50006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000" dirty="0" smtClean="0"/>
              <a:t> </a:t>
            </a:r>
            <a:r>
              <a:rPr lang="hr-HR" sz="2000" b="1" dirty="0" smtClean="0">
                <a:latin typeface="Batang" pitchFamily="18" charset="-127"/>
                <a:ea typeface="Batang" pitchFamily="18" charset="-127"/>
              </a:rPr>
              <a:t>Žive u slatkovodnim prostorima kao što su bare, rijeke i močvare</a:t>
            </a:r>
          </a:p>
          <a:p>
            <a:pPr>
              <a:buFont typeface="Wingdings" pitchFamily="2" charset="2"/>
              <a:buChar char="Ø"/>
            </a:pPr>
            <a:r>
              <a:rPr lang="hr-HR" sz="2000" b="1" dirty="0" smtClean="0">
                <a:latin typeface="Batang" pitchFamily="18" charset="-127"/>
                <a:ea typeface="Batang" pitchFamily="18" charset="-127"/>
              </a:rPr>
              <a:t> Iako imaju teško tijelo i spor metabolizam, aligatori mogu postići jako veliku brzinu</a:t>
            </a:r>
          </a:p>
          <a:p>
            <a:pPr>
              <a:buFont typeface="Wingdings" pitchFamily="2" charset="2"/>
              <a:buChar char="Ø"/>
            </a:pPr>
            <a:r>
              <a:rPr lang="hr-HR" sz="2000" b="1" dirty="0" smtClean="0">
                <a:latin typeface="Batang" pitchFamily="18" charset="-127"/>
                <a:ea typeface="Batang" pitchFamily="18" charset="-127"/>
              </a:rPr>
              <a:t> Njihov plijen su uglavnom manje životinje koje ubiju i pojedu jednim ugrizom</a:t>
            </a:r>
          </a:p>
          <a:p>
            <a:pPr>
              <a:buFont typeface="Wingdings" pitchFamily="2" charset="2"/>
              <a:buChar char="Ø"/>
            </a:pPr>
            <a:r>
              <a:rPr lang="hr-HR" sz="2000" b="1" dirty="0" smtClean="0">
                <a:latin typeface="Batang" pitchFamily="18" charset="-127"/>
                <a:ea typeface="Batang" pitchFamily="18" charset="-127"/>
              </a:rPr>
              <a:t>Plijen koji ne mogu progutati ostave da trune ili ga kidaju na komade</a:t>
            </a:r>
            <a:endParaRPr lang="hr-HR" sz="2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Content Placeholder 4" descr="preuzmi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86182" y="1928802"/>
            <a:ext cx="4643470" cy="361505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latin typeface="Algerian" pitchFamily="82" charset="0"/>
              </a:rPr>
              <a:t>                      pirane</a:t>
            </a:r>
            <a:endParaRPr lang="hr-HR" sz="44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b="1" dirty="0" smtClean="0">
                <a:latin typeface="Batang" pitchFamily="18" charset="-127"/>
                <a:ea typeface="Batang" pitchFamily="18" charset="-127"/>
              </a:rPr>
              <a:t>Slatkovodna riba grabežljivica</a:t>
            </a:r>
          </a:p>
          <a:p>
            <a:pPr>
              <a:buFont typeface="Wingdings" pitchFamily="2" charset="2"/>
              <a:buChar char="Ø"/>
            </a:pPr>
            <a:r>
              <a:rPr lang="hr-HR" sz="2400" b="1" dirty="0" smtClean="0">
                <a:latin typeface="Batang" pitchFamily="18" charset="-127"/>
                <a:ea typeface="Batang" pitchFamily="18" charset="-127"/>
              </a:rPr>
              <a:t>Rasprostranjena po rijekama i jezerima Južne Amerike</a:t>
            </a:r>
          </a:p>
          <a:p>
            <a:pPr>
              <a:buFont typeface="Wingdings" pitchFamily="2" charset="2"/>
              <a:buChar char="Ø"/>
            </a:pPr>
            <a:r>
              <a:rPr lang="hr-HR" sz="2400" b="1" dirty="0" smtClean="0">
                <a:latin typeface="Batang" pitchFamily="18" charset="-127"/>
                <a:ea typeface="Batang" pitchFamily="18" charset="-127"/>
              </a:rPr>
              <a:t>Poznata po svojim oštrim zubima</a:t>
            </a:r>
            <a:endParaRPr lang="hr-HR" sz="24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Content Placeholder 4" descr="preuzmi (6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357298"/>
            <a:ext cx="4429156" cy="435771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429652" cy="928694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Algerian" pitchFamily="82" charset="0"/>
              </a:rPr>
              <a:t>     škorpioni</a:t>
            </a:r>
            <a:endParaRPr lang="hr-HR" sz="4000" dirty="0">
              <a:latin typeface="Algeria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1485920"/>
            <a:ext cx="3857620" cy="480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1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hr-HR" sz="1800" b="1" dirty="0" smtClean="0">
                <a:latin typeface="Batang" pitchFamily="18" charset="-127"/>
                <a:ea typeface="Batang" pitchFamily="18" charset="-127"/>
              </a:rPr>
              <a:t>Spadaju u najkrupnije </a:t>
            </a:r>
            <a:r>
              <a:rPr lang="hr-HR" sz="1800" b="1" dirty="0" err="1" smtClean="0">
                <a:latin typeface="Batang" pitchFamily="18" charset="-127"/>
                <a:ea typeface="Batang" pitchFamily="18" charset="-127"/>
              </a:rPr>
              <a:t>paukolike</a:t>
            </a:r>
            <a:r>
              <a:rPr lang="hr-HR" sz="1800" b="1" dirty="0" smtClean="0">
                <a:latin typeface="Batang" pitchFamily="18" charset="-127"/>
                <a:ea typeface="Batang" pitchFamily="18" charset="-127"/>
              </a:rPr>
              <a:t> životinje</a:t>
            </a:r>
          </a:p>
          <a:p>
            <a:pPr>
              <a:buFont typeface="Wingdings" pitchFamily="2" charset="2"/>
              <a:buChar char="Ø"/>
            </a:pPr>
            <a:r>
              <a:rPr lang="hr-HR" sz="1800" b="1" dirty="0" smtClean="0">
                <a:latin typeface="Batang" pitchFamily="18" charset="-127"/>
                <a:ea typeface="Batang" pitchFamily="18" charset="-127"/>
              </a:rPr>
              <a:t>Žive u suptropskim i tropskim predjelima, a ima ih i u umjerenom </a:t>
            </a:r>
            <a:r>
              <a:rPr lang="hr-HR" sz="1800" b="1" dirty="0" smtClean="0">
                <a:latin typeface="Batang" pitchFamily="18" charset="-127"/>
                <a:ea typeface="Batang" pitchFamily="18" charset="-127"/>
              </a:rPr>
              <a:t>pojasu</a:t>
            </a:r>
          </a:p>
          <a:p>
            <a:pPr>
              <a:buFont typeface="Wingdings" pitchFamily="2" charset="2"/>
              <a:buChar char="Ø"/>
            </a:pPr>
            <a:r>
              <a:rPr lang="hr-HR" sz="1800" b="1" dirty="0" smtClean="0">
                <a:latin typeface="Batang" pitchFamily="18" charset="-127"/>
                <a:ea typeface="Batang" pitchFamily="18" charset="-127"/>
              </a:rPr>
              <a:t>Danju miruju, </a:t>
            </a:r>
            <a:r>
              <a:rPr lang="hr-HR" sz="1800" b="1" dirty="0" smtClean="0">
                <a:latin typeface="Batang" pitchFamily="18" charset="-127"/>
                <a:ea typeface="Batang" pitchFamily="18" charset="-127"/>
              </a:rPr>
              <a:t>dok noću idu u potragu za hranom</a:t>
            </a:r>
          </a:p>
          <a:p>
            <a:pPr>
              <a:buFont typeface="Wingdings" pitchFamily="2" charset="2"/>
              <a:buChar char="Ø"/>
            </a:pPr>
            <a:r>
              <a:rPr lang="hr-HR" sz="1800" b="1" dirty="0" smtClean="0">
                <a:latin typeface="Batang" pitchFamily="18" charset="-127"/>
                <a:ea typeface="Batang" pitchFamily="18" charset="-127"/>
              </a:rPr>
              <a:t>Veličine su 13 mm do 25 cm</a:t>
            </a:r>
          </a:p>
          <a:p>
            <a:pPr>
              <a:buFont typeface="Wingdings" pitchFamily="2" charset="2"/>
              <a:buChar char="Ø"/>
            </a:pPr>
            <a:r>
              <a:rPr lang="hr-HR" sz="1800" b="1" u="sng" dirty="0">
                <a:latin typeface="Batang" panose="02030600000101010101" pitchFamily="18" charset="-127"/>
                <a:ea typeface="Batang" panose="02030600000101010101" pitchFamily="18" charset="-127"/>
                <a:hlinkClick r:id="rId2" tooltip="Otrov"/>
              </a:rPr>
              <a:t>Otrov</a:t>
            </a:r>
            <a:r>
              <a:rPr lang="hr-HR" sz="1800" b="1" dirty="0">
                <a:latin typeface="Batang" panose="02030600000101010101" pitchFamily="18" charset="-127"/>
                <a:ea typeface="Batang" panose="02030600000101010101" pitchFamily="18" charset="-127"/>
              </a:rPr>
              <a:t> škorpiona je </a:t>
            </a:r>
            <a:r>
              <a:rPr lang="hr-HR" sz="1800" b="1" dirty="0">
                <a:latin typeface="Batang" panose="02030600000101010101" pitchFamily="18" charset="-127"/>
                <a:ea typeface="Batang" panose="02030600000101010101" pitchFamily="18" charset="-127"/>
                <a:hlinkClick r:id="rId3" tooltip="Neurotoksin (stranica ne postoji)"/>
              </a:rPr>
              <a:t>neurotoksičan</a:t>
            </a:r>
            <a:r>
              <a:rPr lang="hr-HR" sz="1800" b="1" dirty="0">
                <a:latin typeface="Batang" panose="02030600000101010101" pitchFamily="18" charset="-127"/>
                <a:ea typeface="Batang" panose="02030600000101010101" pitchFamily="18" charset="-127"/>
              </a:rPr>
              <a:t> i kod većine vrsta nije smrtonosan za čovjeka. Međutim, otrov pojedinih vrsta može ugroziti život čovjeka</a:t>
            </a:r>
            <a:endParaRPr lang="hr-HR" sz="1800" b="1" dirty="0" smtClean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Content Placeholder 4" descr="4e9ef5bb9b7a3_350x0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646613" y="5167316"/>
            <a:ext cx="68263" cy="57146"/>
          </a:xfrm>
        </p:spPr>
      </p:pic>
      <p:pic>
        <p:nvPicPr>
          <p:cNvPr id="6" name="Picture 5" descr="skorp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1428736"/>
            <a:ext cx="4452970" cy="450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400</TotalTime>
  <Words>477</Words>
  <Application>Microsoft Office PowerPoint</Application>
  <PresentationFormat>On-screen Show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Batang</vt:lpstr>
      <vt:lpstr>Algerian</vt:lpstr>
      <vt:lpstr>Franklin Gothic Book</vt:lpstr>
      <vt:lpstr>Franklin Gothic Medium</vt:lpstr>
      <vt:lpstr>Wingdings</vt:lpstr>
      <vt:lpstr>Wingdings 2</vt:lpstr>
      <vt:lpstr>Trek</vt:lpstr>
      <vt:lpstr>         ŽIVOTINJE</vt:lpstr>
      <vt:lpstr>     ŠTO SU EGZOTIČNE   ŽIVOTINJE ?</vt:lpstr>
      <vt:lpstr>      neke  od  egzotičnih  životinja</vt:lpstr>
      <vt:lpstr>                          TARANTULA</vt:lpstr>
      <vt:lpstr>                         zmije</vt:lpstr>
      <vt:lpstr>                       kameleoni</vt:lpstr>
      <vt:lpstr>            aligatori</vt:lpstr>
      <vt:lpstr>                      pirane</vt:lpstr>
      <vt:lpstr>     škorpioni</vt:lpstr>
      <vt:lpstr>                                                RAKUNI</vt:lpstr>
      <vt:lpstr>                    OPOSUMI</vt:lpstr>
      <vt:lpstr>                               ZEBRE</vt:lpstr>
      <vt:lpstr>Papiga ara </vt:lpstr>
      <vt:lpstr>ADAX ANTILOPA</vt:lpstr>
      <vt:lpstr>KRAJ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ŽIVOTINJE</dc:title>
  <dc:creator>ostali</dc:creator>
  <cp:lastModifiedBy>Car</cp:lastModifiedBy>
  <cp:revision>38</cp:revision>
  <dcterms:created xsi:type="dcterms:W3CDTF">2016-05-05T12:55:46Z</dcterms:created>
  <dcterms:modified xsi:type="dcterms:W3CDTF">2016-05-10T10:20:22Z</dcterms:modified>
</cp:coreProperties>
</file>