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6" r:id="rId3"/>
    <p:sldId id="265" r:id="rId4"/>
    <p:sldId id="274" r:id="rId5"/>
    <p:sldId id="268" r:id="rId6"/>
    <p:sldId id="273" r:id="rId7"/>
    <p:sldId id="271" r:id="rId8"/>
    <p:sldId id="272" r:id="rId9"/>
    <p:sldId id="269" r:id="rId10"/>
    <p:sldId id="270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C9A813-3998-4F15-8DF7-D8631DCAB8C9}">
          <p14:sldIdLst>
            <p14:sldId id="256"/>
            <p14:sldId id="266"/>
            <p14:sldId id="265"/>
            <p14:sldId id="274"/>
            <p14:sldId id="268"/>
            <p14:sldId id="273"/>
            <p14:sldId id="271"/>
            <p14:sldId id="272"/>
            <p14:sldId id="269"/>
            <p14:sldId id="270"/>
            <p14:sldId id="275"/>
            <p14:sldId id="276"/>
            <p14:sldId id="277"/>
          </p14:sldIdLst>
        </p14:section>
        <p14:section name="Untitled Section" id="{6B0C8F68-A2F1-4EC7-AA3A-68B572B0A48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79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16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0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474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0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6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19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4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42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6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6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27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8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55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02DCF2-169A-4A41-9D3B-18E62BEC7AFF}" type="datetimeFigureOut">
              <a:rPr lang="hr-HR" smtClean="0"/>
              <a:t>24.3.2017.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A06E13-5D34-4D36-A50C-23931B0D8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139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>
          <a:gsLst>
            <a:gs pos="30000">
              <a:schemeClr val="tx2">
                <a:lumMod val="50000"/>
                <a:lumOff val="50000"/>
              </a:schemeClr>
            </a:gs>
            <a:gs pos="41000">
              <a:schemeClr val="bg2">
                <a:lumMod val="75000"/>
              </a:schemeClr>
            </a:gs>
            <a:gs pos="95000">
              <a:srgbClr val="E1E1E1"/>
            </a:gs>
            <a:gs pos="53000">
              <a:schemeClr val="bg1">
                <a:lumMod val="5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hr-HR" sz="9600" i="1" dirty="0">
                <a:latin typeface="Bernard MT Condensed" panose="02050806060905020404" pitchFamily="18" charset="0"/>
              </a:rPr>
              <a:t>T</a:t>
            </a:r>
            <a:r>
              <a:rPr lang="hr-HR" sz="9600" i="1" dirty="0" smtClean="0">
                <a:latin typeface="Bernard MT Condensed" panose="02050806060905020404" pitchFamily="18" charset="0"/>
              </a:rPr>
              <a:t>ehnologija</a:t>
            </a:r>
            <a:endParaRPr lang="hr-HR" sz="9600" i="1" dirty="0">
              <a:latin typeface="Bernard MT Condensed" panose="020508060609050204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Pripremili učenici 5. a razreda, OŠ Viktor Car Emin </a:t>
            </a:r>
            <a:r>
              <a:rPr lang="hr-HR" sz="2400" dirty="0" smtClean="0"/>
              <a:t>Donji Andrijevci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922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Algerian" panose="04020705040A02060702" pitchFamily="82" charset="0"/>
              </a:rPr>
              <a:t>LOŠA STRANA TEHNOLOGIJE</a:t>
            </a:r>
            <a:endParaRPr lang="hr-HR" sz="54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857" y="2518831"/>
            <a:ext cx="9601196" cy="3717383"/>
          </a:xfrm>
        </p:spPr>
        <p:txBody>
          <a:bodyPr/>
          <a:lstStyle/>
          <a:p>
            <a:r>
              <a:rPr lang="hr-HR" dirty="0" smtClean="0"/>
              <a:t>Današnja djeca previše vremena provode na mobitelima, računalima, konzolama (ps4, xbox, nintendo..).Zbog zračenja iz mobitela pojavile su se brojne bolesti. S obzirom da  provodimo puno vremena na mobitelu i  računalu, postajemo sve deblji i deblji..</a:t>
            </a:r>
            <a:endParaRPr lang="hr-HR" dirty="0"/>
          </a:p>
        </p:txBody>
      </p:sp>
      <p:pic>
        <p:nvPicPr>
          <p:cNvPr id="4098" name="Picture 2" descr="Slikovni rezultat za loša strana tehnolog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05" y="3797657"/>
            <a:ext cx="3824443" cy="24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tehnolog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23" y="4056845"/>
            <a:ext cx="3915177" cy="21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6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Upamtimo: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886" y="2421228"/>
            <a:ext cx="9601196" cy="3583429"/>
          </a:xfrm>
        </p:spPr>
        <p:txBody>
          <a:bodyPr/>
          <a:lstStyle/>
          <a:p>
            <a:r>
              <a:rPr lang="hr-HR" sz="2800" dirty="0" smtClean="0"/>
              <a:t>Svakim danom tehnologija postaje sve naprednija i dostupnija svima nama. Tehnologiju treba koristiti,  ali ne treba postati ovisan o njoj (biti joj rob). Ne bi smjeli provoditi više od 2 sata dnevno na računalima,  pametnim telefonima, konzolama</a:t>
            </a:r>
            <a:r>
              <a:rPr lang="hr-HR" dirty="0" smtClean="0"/>
              <a:t>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655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Poruka svima: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4281648"/>
          </a:xfrm>
        </p:spPr>
        <p:txBody>
          <a:bodyPr>
            <a:noAutofit/>
          </a:bodyPr>
          <a:lstStyle/>
          <a:p>
            <a:r>
              <a:rPr lang="hr-HR" sz="6600" i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I </a:t>
            </a:r>
            <a:r>
              <a:rPr lang="hr-HR" sz="6600" i="1" dirty="0">
                <a:latin typeface="AngsanaUPC" panose="02020603050405020304" pitchFamily="18" charset="-34"/>
                <a:cs typeface="AngsanaUPC" panose="02020603050405020304" pitchFamily="18" charset="-34"/>
              </a:rPr>
              <a:t>ZATO, KORISTI TEHNOLOGIJU SAMO ZA KORISNE </a:t>
            </a:r>
            <a:r>
              <a:rPr lang="hr-HR" sz="6600" i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SVRHE !</a:t>
            </a:r>
            <a:endParaRPr lang="hr-HR" sz="6600" i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303" y="1179124"/>
            <a:ext cx="2875409" cy="25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>
                <a:latin typeface="Algerian" panose="04020705040A02060702" pitchFamily="82" charset="0"/>
              </a:rPr>
              <a:t>NAPRAVILI: 5.a</a:t>
            </a:r>
            <a:endParaRPr lang="hr-HR" sz="9600" dirty="0">
              <a:latin typeface="Algerian" panose="04020705040A02060702" pitchFamily="82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403" y="2624049"/>
            <a:ext cx="3515932" cy="3325990"/>
          </a:xfrm>
          <a:prstGeom prst="rect">
            <a:avLst/>
          </a:prstGeom>
        </p:spPr>
      </p:pic>
      <p:sp>
        <p:nvSpPr>
          <p:cNvPr id="7" name="AutoShape 2" descr="Slikovni rezultat za sm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30" y="2408349"/>
            <a:ext cx="6130345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i="1" dirty="0" smtClean="0">
                <a:latin typeface="Chiller" panose="04020404031007020602" pitchFamily="82" charset="0"/>
              </a:rPr>
              <a:t>Tehnologija</a:t>
            </a:r>
            <a:endParaRPr lang="hr-HR" sz="9600" i="1" dirty="0"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Tehnologija je nastala od grčke riječi </a:t>
            </a:r>
            <a:r>
              <a:rPr lang="hr-HR" i="1" dirty="0"/>
              <a:t>t</a:t>
            </a:r>
            <a:r>
              <a:rPr lang="hr-HR" i="1" dirty="0" smtClean="0"/>
              <a:t>echnologija</a:t>
            </a:r>
            <a:r>
              <a:rPr lang="hr-HR" dirty="0" smtClean="0"/>
              <a:t>. Kada netko govori o tehnologiji onda se tu misli i na mašine,  aute, računala… Svakim danom tehnologija postaje sve dostupnija svima nama.</a:t>
            </a:r>
            <a:endParaRPr lang="hr-HR" dirty="0"/>
          </a:p>
        </p:txBody>
      </p:sp>
      <p:pic>
        <p:nvPicPr>
          <p:cNvPr id="1026" name="Picture 2" descr="Slikovni rezultat za tehnolog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3644721"/>
            <a:ext cx="3655140" cy="23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83" y="3868209"/>
            <a:ext cx="251764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9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i="1" dirty="0" smtClean="0">
                <a:latin typeface="Bodoni MT" panose="02070603080606020203" pitchFamily="18" charset="0"/>
              </a:rPr>
              <a:t>Razvoj tehnologije</a:t>
            </a:r>
            <a:endParaRPr lang="hr-HR" sz="9600" i="1" dirty="0">
              <a:latin typeface="Bodoni MT" panose="02070603080606020203" pitchFamily="18" charset="0"/>
            </a:endParaRPr>
          </a:p>
        </p:txBody>
      </p:sp>
      <p:pic>
        <p:nvPicPr>
          <p:cNvPr id="2054" name="Picture 6" descr="Slikovni rezultat za stari kompjute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2" y="2511381"/>
            <a:ext cx="3451537" cy="35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Slikovni rezultat za noviji kompjuto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10" descr="Slikovni rezultat za noviji kompjutor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58" y="2601532"/>
            <a:ext cx="3965016" cy="3528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476" y="2454231"/>
            <a:ext cx="334280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i="1" dirty="0" smtClean="0">
                <a:latin typeface="+mn-lt"/>
                <a:cs typeface="Angsana New" panose="02020603050405020304" pitchFamily="18" charset="-34"/>
              </a:rPr>
              <a:t>Prijenosno računalo</a:t>
            </a:r>
            <a:endParaRPr lang="hr-HR" sz="8000" i="1" dirty="0">
              <a:latin typeface="+mn-lt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i="1" dirty="0" smtClean="0"/>
              <a:t>Prijenosno računalo je vrsta računala koje je pronosivo i  ima vrlo male dinmenzije. Prijenosno računalo napaja baterija. To računala su  3 u 1, to jest imaju: monitor,računalo i tikpovnicu. Kučište prijenosnog računala je sklopivo.</a:t>
            </a:r>
            <a:endParaRPr lang="hr-H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95" y="3361386"/>
            <a:ext cx="3168203" cy="2846834"/>
          </a:xfrm>
          <a:prstGeom prst="rect">
            <a:avLst/>
          </a:prstGeom>
        </p:spPr>
      </p:pic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45" y="3902297"/>
            <a:ext cx="3580120" cy="22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8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765" y="982132"/>
            <a:ext cx="9601196" cy="1303867"/>
          </a:xfrm>
        </p:spPr>
        <p:txBody>
          <a:bodyPr>
            <a:noAutofit/>
          </a:bodyPr>
          <a:lstStyle/>
          <a:p>
            <a:r>
              <a:rPr lang="hr-HR" sz="8000" i="1" dirty="0" smtClean="0">
                <a:latin typeface="Algerian" panose="04020705040A02060702" pitchFamily="82" charset="0"/>
                <a:cs typeface="Aldhabi" panose="01000000000000000000" pitchFamily="2" charset="-78"/>
              </a:rPr>
              <a:t>pametni telefoni</a:t>
            </a:r>
            <a:endParaRPr lang="hr-HR" sz="8000" i="1" dirty="0">
              <a:latin typeface="Algerian" panose="04020705040A02060702" pitchFamily="82" charset="0"/>
              <a:cs typeface="Aldhabi" panose="01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827" y="2530699"/>
            <a:ext cx="9601196" cy="4262907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Današnji pametni telefoni puno su napredovovali </a:t>
            </a:r>
            <a:r>
              <a:rPr lang="hr-HR" dirty="0"/>
              <a:t>u tehnologiji. Izraz "pametni" se odnosi na mogućnost </a:t>
            </a:r>
            <a:r>
              <a:rPr lang="hr-HR" dirty="0" smtClean="0"/>
              <a:t>uporabe telefona kao džepnog računala. Svaki pametni telefon ima zaslon na dodir. Na svakome pametnome telefonu mogu se skidati druge aplikacije.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596" y="391578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98" y="4031087"/>
            <a:ext cx="2914047" cy="2176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740" y="3806713"/>
            <a:ext cx="3194296" cy="2388024"/>
          </a:xfrm>
          <a:prstGeom prst="rect">
            <a:avLst/>
          </a:prstGeom>
        </p:spPr>
      </p:pic>
      <p:sp>
        <p:nvSpPr>
          <p:cNvPr id="7" name="AutoShape 2" descr="Slikovni rezultat za LG K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963" y="4069724"/>
            <a:ext cx="3420280" cy="21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1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000" i="1" dirty="0" smtClean="0">
                <a:latin typeface="Castellar" panose="020A0402060406010301" pitchFamily="18" charset="0"/>
                <a:cs typeface="Andalus" panose="02020603050405020304" pitchFamily="18" charset="-78"/>
              </a:rPr>
              <a:t>Digitalne  video kamere</a:t>
            </a:r>
            <a:endParaRPr lang="hr-HR" sz="6000" i="1" dirty="0">
              <a:latin typeface="Castellar" panose="020A0402060406010301" pitchFamily="18" charset="0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Današnje video kamere se dijele </a:t>
            </a:r>
            <a:r>
              <a:rPr lang="hr-HR" dirty="0" smtClean="0"/>
              <a:t>na: </a:t>
            </a:r>
            <a:r>
              <a:rPr lang="hr-HR" dirty="0"/>
              <a:t>amaterske</a:t>
            </a:r>
            <a:r>
              <a:rPr lang="hr-HR" dirty="0" smtClean="0"/>
              <a:t>, napredne </a:t>
            </a:r>
            <a:r>
              <a:rPr lang="hr-HR" dirty="0"/>
              <a:t>ili </a:t>
            </a:r>
            <a:r>
              <a:rPr lang="hr-HR" dirty="0" smtClean="0"/>
              <a:t>profesionalne </a:t>
            </a:r>
            <a:r>
              <a:rPr lang="hr-HR" dirty="0"/>
              <a:t>i studijske</a:t>
            </a:r>
            <a:r>
              <a:rPr lang="hr-HR" dirty="0" smtClean="0"/>
              <a:t>. Razlučivost </a:t>
            </a:r>
            <a:r>
              <a:rPr lang="hr-HR" dirty="0"/>
              <a:t>dijelimo na normalnu i HD </a:t>
            </a:r>
            <a:r>
              <a:rPr lang="hr-HR" dirty="0" smtClean="0"/>
              <a:t>razlučivost. </a:t>
            </a:r>
            <a:r>
              <a:rPr lang="hr-HR" dirty="0"/>
              <a:t>P</a:t>
            </a:r>
            <a:r>
              <a:rPr lang="hr-HR" dirty="0" smtClean="0"/>
              <a:t>rije par desetljeća  nije postojala kamera koja nema vrpcu, ali danas postoji s mikročipom.</a:t>
            </a:r>
            <a:endParaRPr lang="hr-HR" dirty="0"/>
          </a:p>
        </p:txBody>
      </p:sp>
      <p:pic>
        <p:nvPicPr>
          <p:cNvPr id="3074" name="Picture 2" descr="Slikovni rezultat za stara kam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1" y="4069722"/>
            <a:ext cx="2239895" cy="21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videok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86" y="3732077"/>
            <a:ext cx="3649398" cy="21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likovni rezultat za videokam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874" y="4107690"/>
            <a:ext cx="2963416" cy="19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7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>
                <a:latin typeface="Algerian" panose="04020705040A02060702" pitchFamily="82" charset="0"/>
              </a:rPr>
              <a:t>Google</a:t>
            </a:r>
            <a:endParaRPr lang="hr-HR" sz="9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190" y="2273597"/>
            <a:ext cx="9601196" cy="3318936"/>
          </a:xfrm>
        </p:spPr>
        <p:txBody>
          <a:bodyPr/>
          <a:lstStyle/>
          <a:p>
            <a:r>
              <a:rPr lang="hr-HR" dirty="0" smtClean="0"/>
              <a:t>Google je internetska tražilica.To je najkorištenija tražilica na internetu. Dva studenta su osnovala Google 1997g. Googleova misija je bila da organiziraju informacije diljem svijeta. Google ima i svoje podružnice a to su Google </a:t>
            </a:r>
            <a:r>
              <a:rPr lang="hr-HR" dirty="0"/>
              <a:t>gmail</a:t>
            </a:r>
            <a:r>
              <a:rPr lang="hr-HR" dirty="0" smtClean="0"/>
              <a:t>, Google </a:t>
            </a:r>
            <a:r>
              <a:rPr lang="hr-HR" dirty="0"/>
              <a:t>vijesti</a:t>
            </a:r>
            <a:r>
              <a:rPr lang="hr-HR" dirty="0" smtClean="0"/>
              <a:t>… Zanimljivo </a:t>
            </a:r>
            <a:r>
              <a:rPr lang="hr-HR" dirty="0"/>
              <a:t>je da su hakeri samo jednom hakirali jednu Googleovu stranicu  – servis za organizaciju digitalnih </a:t>
            </a:r>
            <a:r>
              <a:rPr lang="hr-HR" dirty="0" smtClean="0"/>
              <a:t>fotografija</a:t>
            </a:r>
            <a:r>
              <a:rPr lang="hr-HR" dirty="0"/>
              <a:t>.</a:t>
            </a:r>
          </a:p>
        </p:txBody>
      </p:sp>
      <p:pic>
        <p:nvPicPr>
          <p:cNvPr id="1026" name="Picture 2" descr="Slikovni rezultat za google 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81" y="4141602"/>
            <a:ext cx="3920303" cy="21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>
                <a:latin typeface="Algerian" panose="04020705040A02060702" pitchFamily="82" charset="0"/>
              </a:rPr>
              <a:t>Youtube</a:t>
            </a:r>
            <a:endParaRPr lang="hr-HR" sz="9600" dirty="0">
              <a:latin typeface="Algerian" panose="04020705040A02060702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3886" y="2621327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YouTube je popularna mrežna usluga za razmjenu videozapisa na kojoj </a:t>
            </a:r>
            <a:r>
              <a:rPr lang="hr-HR" dirty="0" smtClean="0"/>
              <a:t>ljudi </a:t>
            </a:r>
            <a:r>
              <a:rPr lang="hr-HR" dirty="0"/>
              <a:t>mogu postavljati, pregledavati i ocjenjivati </a:t>
            </a:r>
            <a:r>
              <a:rPr lang="hr-HR" dirty="0" smtClean="0"/>
              <a:t>videozapise.Youtube je osnovan kasnije nego Google to jest 7.svibnja 2005. g. Ljudi iz cijeloga svijeta dnevno pogledaju 100 milijuna videozapisa. Od tih 100 milijuna većina su muškarci i djeca od 12 do 17g.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 rot="11481335" flipH="1" flipV="1">
            <a:off x="3639064" y="4828198"/>
            <a:ext cx="5903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</a:p>
        </p:txBody>
      </p:sp>
      <p:pic>
        <p:nvPicPr>
          <p:cNvPr id="2052" name="Picture 4" descr="Slikovni rezultat za you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57" y="3001350"/>
            <a:ext cx="7362825" cy="46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0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latin typeface="Bernard MT Condensed" panose="02050806060905020404" pitchFamily="18" charset="0"/>
              </a:rPr>
              <a:t>Dobra strana tehnologije</a:t>
            </a:r>
            <a:endParaRPr lang="hr-HR" sz="72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4800" dirty="0"/>
              <a:t>Tehnologija je pozitivna stvar </a:t>
            </a:r>
            <a:r>
              <a:rPr lang="hr-HR" sz="4800" dirty="0" smtClean="0"/>
              <a:t> </a:t>
            </a:r>
            <a:r>
              <a:rPr lang="hr-HR" sz="4800" dirty="0"/>
              <a:t>zbog toga što predstavlja novu platformu za učenike - čega ranije nije bilo</a:t>
            </a:r>
            <a:r>
              <a:rPr lang="hr-HR" sz="4800" dirty="0" smtClean="0"/>
              <a:t>.</a:t>
            </a:r>
            <a:r>
              <a:rPr lang="pl-PL" sz="4800" dirty="0"/>
              <a:t> Jedan od triju brakova počinje na </a:t>
            </a:r>
            <a:r>
              <a:rPr lang="pl-PL" sz="4800" dirty="0" smtClean="0"/>
              <a:t>internetu.</a:t>
            </a:r>
            <a:r>
              <a:rPr lang="pl-PL" sz="4800" dirty="0" smtClean="0">
                <a:sym typeface="Wingdings" panose="05000000000000000000" pitchFamily="2" charset="2"/>
              </a:rPr>
              <a:t>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415520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492</TotalTime>
  <Words>435</Words>
  <Application>Microsoft Office PowerPoint</Application>
  <PresentationFormat>Široki zaslon</PresentationFormat>
  <Paragraphs>25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6" baseType="lpstr">
      <vt:lpstr>Aldhabi</vt:lpstr>
      <vt:lpstr>Algerian</vt:lpstr>
      <vt:lpstr>Andalus</vt:lpstr>
      <vt:lpstr>Angsana New</vt:lpstr>
      <vt:lpstr>AngsanaUPC</vt:lpstr>
      <vt:lpstr>Arial</vt:lpstr>
      <vt:lpstr>Bernard MT Condensed</vt:lpstr>
      <vt:lpstr>Bodoni MT</vt:lpstr>
      <vt:lpstr>Castellar</vt:lpstr>
      <vt:lpstr>Chiller</vt:lpstr>
      <vt:lpstr>Garamond</vt:lpstr>
      <vt:lpstr>Wingdings</vt:lpstr>
      <vt:lpstr>Organic</vt:lpstr>
      <vt:lpstr>Tehnologija</vt:lpstr>
      <vt:lpstr>Tehnologija</vt:lpstr>
      <vt:lpstr>Razvoj tehnologije</vt:lpstr>
      <vt:lpstr>Prijenosno računalo</vt:lpstr>
      <vt:lpstr>pametni telefoni</vt:lpstr>
      <vt:lpstr>Digitalne  video kamere</vt:lpstr>
      <vt:lpstr>Google</vt:lpstr>
      <vt:lpstr>Youtube</vt:lpstr>
      <vt:lpstr>Dobra strana tehnologije</vt:lpstr>
      <vt:lpstr>LOŠA STRANA TEHNOLOGIJE</vt:lpstr>
      <vt:lpstr>Upamtimo:</vt:lpstr>
      <vt:lpstr>Poruka svima: </vt:lpstr>
      <vt:lpstr>NAPRAVILI: 5.a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</dc:title>
  <dc:creator>Robert Županić</dc:creator>
  <cp:lastModifiedBy>User</cp:lastModifiedBy>
  <cp:revision>50</cp:revision>
  <dcterms:created xsi:type="dcterms:W3CDTF">2017-03-07T13:41:46Z</dcterms:created>
  <dcterms:modified xsi:type="dcterms:W3CDTF">2017-03-24T09:02:33Z</dcterms:modified>
</cp:coreProperties>
</file>