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0" r:id="rId1"/>
  </p:sldMasterIdLst>
  <p:sldIdLst>
    <p:sldId id="256" r:id="rId2"/>
    <p:sldId id="257" r:id="rId3"/>
    <p:sldId id="260" r:id="rId4"/>
    <p:sldId id="262" r:id="rId5"/>
    <p:sldId id="275" r:id="rId6"/>
    <p:sldId id="263" r:id="rId7"/>
    <p:sldId id="264" r:id="rId8"/>
    <p:sldId id="276" r:id="rId9"/>
    <p:sldId id="267" r:id="rId10"/>
    <p:sldId id="268" r:id="rId11"/>
    <p:sldId id="278" r:id="rId12"/>
    <p:sldId id="269" r:id="rId13"/>
    <p:sldId id="270" r:id="rId14"/>
    <p:sldId id="279" r:id="rId15"/>
    <p:sldId id="284" r:id="rId16"/>
    <p:sldId id="285" r:id="rId17"/>
    <p:sldId id="286" r:id="rId18"/>
    <p:sldId id="282" r:id="rId19"/>
    <p:sldId id="283" r:id="rId20"/>
    <p:sldId id="280" r:id="rId21"/>
    <p:sldId id="258" r:id="rId22"/>
    <p:sldId id="259" r:id="rId23"/>
    <p:sldId id="274" r:id="rId24"/>
    <p:sldId id="281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47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60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534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05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08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884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15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79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29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526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966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160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20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0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0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5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F67F-5476-4ADC-9FA3-7E49486C7F8E}" type="datetimeFigureOut">
              <a:rPr lang="hr-HR" smtClean="0"/>
              <a:t>14.3.2017.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896B5E-DED7-4F48-BF4E-373EFC98FD9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8800" b="1" dirty="0" smtClean="0"/>
              <a:t>Neobični sportovi     </a:t>
            </a:r>
            <a:endParaRPr lang="hr-HR" sz="8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Projekt 7.b</a:t>
            </a:r>
            <a:endParaRPr lang="hr-HR" sz="5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90" y="2750819"/>
            <a:ext cx="4235499" cy="28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hr-HR" dirty="0" smtClean="0"/>
              <a:t>. </a:t>
            </a:r>
            <a:r>
              <a:rPr lang="hr-HR" dirty="0" err="1" smtClean="0"/>
              <a:t>Capoeira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" y="1905000"/>
            <a:ext cx="5297713" cy="410572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390858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effectLst/>
              </a:rPr>
              <a:t>Zanimljivo je da je ova </a:t>
            </a:r>
            <a:r>
              <a:rPr lang="hr-HR" b="1" dirty="0">
                <a:effectLst/>
              </a:rPr>
              <a:t>afričko-brazilska</a:t>
            </a:r>
            <a:r>
              <a:rPr lang="hr-HR" dirty="0">
                <a:effectLst/>
              </a:rPr>
              <a:t> borilačka vještina stoljećima predstavljana kao ples i zabranjivana iako je konačni cilj, u prvom redu pokazati vještinu, a ne udariti protivnika.</a:t>
            </a:r>
          </a:p>
          <a:p>
            <a:r>
              <a:rPr lang="hr-HR" dirty="0">
                <a:effectLst/>
              </a:rPr>
              <a:t>Afrički robovi ovaj su sport prenijeli u brazilske kolonije pod vlašću </a:t>
            </a:r>
            <a:r>
              <a:rPr lang="hr-HR" b="1" dirty="0">
                <a:effectLst/>
              </a:rPr>
              <a:t>Portugalaca</a:t>
            </a:r>
            <a:r>
              <a:rPr lang="hr-HR" dirty="0">
                <a:effectLst/>
              </a:rPr>
              <a:t>. Zbog brutalnosti </a:t>
            </a:r>
            <a:r>
              <a:rPr lang="hr-HR" b="1" dirty="0">
                <a:effectLst/>
              </a:rPr>
              <a:t>zabranjen</a:t>
            </a:r>
            <a:r>
              <a:rPr lang="hr-HR" dirty="0">
                <a:effectLst/>
              </a:rPr>
              <a:t> je od 1892. do 1932. Sudionici formiraju krug (roda) u kojem se izmjenjuju plešući, svirajući i boreći se. Dopušteni su</a:t>
            </a:r>
            <a:r>
              <a:rPr lang="hr-HR" b="1" dirty="0">
                <a:effectLst/>
              </a:rPr>
              <a:t> udarci rukama, nogama, glavom, </a:t>
            </a:r>
            <a:r>
              <a:rPr lang="hr-HR" dirty="0">
                <a:effectLst/>
              </a:rPr>
              <a:t>a nešto rjeđe se pojavljuju i udarci </a:t>
            </a:r>
            <a:r>
              <a:rPr lang="hr-HR" dirty="0" err="1">
                <a:effectLst/>
              </a:rPr>
              <a:t>laktovima</a:t>
            </a:r>
            <a:r>
              <a:rPr lang="hr-HR" dirty="0">
                <a:effectLst/>
              </a:rPr>
              <a:t>, šamari i podmetanja nogu.</a:t>
            </a:r>
          </a:p>
          <a:p>
            <a:r>
              <a:rPr lang="hr-HR" b="1" dirty="0" err="1">
                <a:effectLst/>
              </a:rPr>
              <a:t>Capoeira</a:t>
            </a:r>
            <a:r>
              <a:rPr lang="hr-HR" dirty="0">
                <a:effectLst/>
              </a:rPr>
              <a:t> se dijeli na 3 glavna stila</a:t>
            </a:r>
            <a:r>
              <a:rPr lang="hr-HR" dirty="0" smtClean="0">
                <a:effectLst/>
              </a:rPr>
              <a:t>: </a:t>
            </a:r>
            <a:r>
              <a:rPr lang="hr-HR" b="1" dirty="0" smtClean="0">
                <a:effectLst/>
              </a:rPr>
              <a:t>Angola</a:t>
            </a:r>
            <a:r>
              <a:rPr lang="hr-HR" dirty="0">
                <a:effectLst/>
              </a:rPr>
              <a:t> (osnovni stil), </a:t>
            </a:r>
            <a:r>
              <a:rPr lang="hr-HR" b="1" dirty="0" err="1">
                <a:effectLst/>
              </a:rPr>
              <a:t>Regional</a:t>
            </a:r>
            <a:r>
              <a:rPr lang="hr-HR" dirty="0">
                <a:effectLst/>
              </a:rPr>
              <a:t> (noviji stil) i </a:t>
            </a:r>
            <a:r>
              <a:rPr lang="hr-HR" b="1" dirty="0" err="1">
                <a:effectLst/>
              </a:rPr>
              <a:t>Contemporanea</a:t>
            </a:r>
            <a:r>
              <a:rPr lang="hr-HR" dirty="0">
                <a:effectLst/>
              </a:rPr>
              <a:t> (nastao posljednji te se oko njega </a:t>
            </a:r>
            <a:r>
              <a:rPr lang="hr-HR" dirty="0" smtClean="0">
                <a:effectLst/>
              </a:rPr>
              <a:t>najčešće </a:t>
            </a:r>
            <a:r>
              <a:rPr lang="hr-HR" dirty="0">
                <a:effectLst/>
              </a:rPr>
              <a:t>lome koplja zbog dokidanja nekih tradicionalnih viđenja sporta).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63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Capoeira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>
          <a:xfrm>
            <a:off x="2589211" y="350520"/>
            <a:ext cx="9098906" cy="445008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13506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Za</a:t>
            </a:r>
            <a:r>
              <a:rPr lang="hr-HR" sz="1400" dirty="0" smtClean="0"/>
              <a:t>nimljivost:</a:t>
            </a:r>
          </a:p>
          <a:p>
            <a:r>
              <a:rPr lang="hr-HR" sz="1400" dirty="0" smtClean="0"/>
              <a:t>Legenda </a:t>
            </a:r>
            <a:r>
              <a:rPr lang="hr-HR" sz="1400" dirty="0"/>
              <a:t>kaže da su ovu vještinu </a:t>
            </a:r>
            <a:r>
              <a:rPr lang="hr-HR" sz="1400" b="1" dirty="0"/>
              <a:t>izmislili afrički robovi u težnji za slobodom</a:t>
            </a:r>
            <a:r>
              <a:rPr lang="hr-HR" sz="1400" dirty="0"/>
              <a:t>. Kako je robovima bilo zabranjeno baviti se borilačkim vještinama, dosjetili su se da bi svoju borbu mogli prerušiti u ples što im je omogućilo da slobodno vježbaju. </a:t>
            </a:r>
            <a:r>
              <a:rPr lang="hr-HR" sz="1400" dirty="0" err="1"/>
              <a:t>Capoeira</a:t>
            </a:r>
            <a:r>
              <a:rPr lang="hr-HR" sz="1400" dirty="0"/>
              <a:t> ima jake afričke korijene koji se manifestiraju kroz glazbu, pokrete i simboliku u samoj </a:t>
            </a:r>
            <a:r>
              <a:rPr lang="hr-HR" sz="1400" dirty="0" smtClean="0"/>
              <a:t>igri.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1366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 err="1"/>
              <a:t>B</a:t>
            </a:r>
            <a:r>
              <a:rPr lang="hr-HR" dirty="0" err="1" smtClean="0"/>
              <a:t>ossaball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423850"/>
            <a:ext cx="9252460" cy="5029951"/>
          </a:xfrm>
        </p:spPr>
      </p:pic>
    </p:spTree>
    <p:extLst>
      <p:ext uri="{BB962C8B-B14F-4D97-AF65-F5344CB8AC3E}">
        <p14:creationId xmlns:p14="http://schemas.microsoft.com/office/powerpoint/2010/main" val="30805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9212" y="624110"/>
            <a:ext cx="8911687" cy="1280890"/>
          </a:xfrm>
        </p:spPr>
        <p:txBody>
          <a:bodyPr/>
          <a:lstStyle/>
          <a:p>
            <a:r>
              <a:rPr lang="hr-HR" dirty="0"/>
              <a:t>4</a:t>
            </a:r>
            <a:r>
              <a:rPr lang="hr-HR" dirty="0" smtClean="0"/>
              <a:t>. </a:t>
            </a:r>
            <a:r>
              <a:rPr lang="hr-HR" dirty="0" err="1" smtClean="0"/>
              <a:t>Bossaball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4176889"/>
          </a:xfrm>
        </p:spPr>
        <p:txBody>
          <a:bodyPr>
            <a:normAutofit fontScale="25000" lnSpcReduction="20000"/>
          </a:bodyPr>
          <a:lstStyle/>
          <a:p>
            <a:r>
              <a:rPr lang="hr-HR" sz="6400" dirty="0">
                <a:effectLst/>
              </a:rPr>
              <a:t>Radi se o </a:t>
            </a:r>
            <a:r>
              <a:rPr lang="hr-HR" sz="6400" dirty="0" smtClean="0">
                <a:effectLst/>
              </a:rPr>
              <a:t>zanimljivom </a:t>
            </a:r>
            <a:r>
              <a:rPr lang="hr-HR" sz="6400" b="1" dirty="0" smtClean="0">
                <a:effectLst/>
              </a:rPr>
              <a:t>spoju nogometa</a:t>
            </a:r>
            <a:r>
              <a:rPr lang="hr-HR" sz="6400" b="1" dirty="0" smtClean="0"/>
              <a:t>, </a:t>
            </a:r>
            <a:r>
              <a:rPr lang="hr-HR" sz="6400" b="1" dirty="0"/>
              <a:t>gimnastike i odbojke</a:t>
            </a:r>
            <a:r>
              <a:rPr lang="hr-HR" sz="6400" dirty="0"/>
              <a:t>, nazvan </a:t>
            </a:r>
            <a:r>
              <a:rPr lang="hr-HR" sz="6400" dirty="0" err="1"/>
              <a:t>bossaball</a:t>
            </a:r>
            <a:r>
              <a:rPr lang="hr-HR" sz="6400" dirty="0"/>
              <a:t>, osmišljen je u </a:t>
            </a:r>
            <a:r>
              <a:rPr lang="hr-HR" sz="6400" dirty="0" smtClean="0"/>
              <a:t>Španjolskoj, </a:t>
            </a:r>
            <a:r>
              <a:rPr lang="hr-HR" sz="6400" dirty="0"/>
              <a:t>ali se sad već igra širom </a:t>
            </a:r>
            <a:r>
              <a:rPr lang="hr-HR" sz="6400" dirty="0" smtClean="0"/>
              <a:t>svijeta</a:t>
            </a:r>
            <a:r>
              <a:rPr lang="hr-HR" sz="6400" dirty="0"/>
              <a:t>. </a:t>
            </a:r>
            <a:r>
              <a:rPr lang="hr-HR" sz="6400" dirty="0" smtClean="0">
                <a:effectLst/>
              </a:rPr>
              <a:t>cijeli se taj </a:t>
            </a:r>
            <a:r>
              <a:rPr lang="hr-HR" sz="6400" dirty="0">
                <a:effectLst/>
              </a:rPr>
              <a:t>cirkus odigrava na trampolinu uz očaravajuće zvukove </a:t>
            </a:r>
            <a:r>
              <a:rPr lang="hr-HR" sz="6400" b="1" dirty="0" err="1">
                <a:effectLst/>
              </a:rPr>
              <a:t>Bossa</a:t>
            </a:r>
            <a:r>
              <a:rPr lang="hr-HR" sz="6400" b="1" dirty="0">
                <a:effectLst/>
              </a:rPr>
              <a:t> Nove</a:t>
            </a:r>
            <a:r>
              <a:rPr lang="hr-HR" sz="6400" dirty="0" smtClean="0">
                <a:effectLst/>
              </a:rPr>
              <a:t>.</a:t>
            </a:r>
          </a:p>
          <a:p>
            <a:r>
              <a:rPr lang="hr-HR" sz="6400" dirty="0" smtClean="0">
                <a:effectLst/>
              </a:rPr>
              <a:t> </a:t>
            </a:r>
            <a:r>
              <a:rPr lang="hr-HR" sz="6400" dirty="0"/>
              <a:t>Teren na pola dijeli mreža </a:t>
            </a:r>
            <a:r>
              <a:rPr lang="hr-HR" sz="6400" dirty="0" smtClean="0"/>
              <a:t>s </a:t>
            </a:r>
            <a:r>
              <a:rPr lang="hr-HR" sz="6400" dirty="0"/>
              <a:t>obje strane terena su prekrivene</a:t>
            </a:r>
            <a:r>
              <a:rPr lang="hr-HR" sz="6400" b="1" dirty="0"/>
              <a:t> trampolinom </a:t>
            </a:r>
            <a:r>
              <a:rPr lang="hr-HR" sz="6400" dirty="0"/>
              <a:t>i ona osigurava igrače prilikom pada. Igra uključuje četiri ili pet igrača u svakom polju. Pravila su </a:t>
            </a:r>
            <a:r>
              <a:rPr lang="hr-HR" sz="6400" b="1" dirty="0"/>
              <a:t>slična kao i u odbojci. </a:t>
            </a:r>
            <a:r>
              <a:rPr lang="hr-HR" sz="6400" dirty="0"/>
              <a:t>Igra se u tri </a:t>
            </a:r>
            <a:r>
              <a:rPr lang="hr-HR" sz="6400" dirty="0" smtClean="0"/>
              <a:t>dobivena </a:t>
            </a:r>
            <a:r>
              <a:rPr lang="hr-HR" sz="6400" dirty="0"/>
              <a:t>seta do 25 </a:t>
            </a:r>
            <a:r>
              <a:rPr lang="hr-HR" sz="6400" dirty="0" smtClean="0"/>
              <a:t>bodova</a:t>
            </a:r>
            <a:r>
              <a:rPr lang="hr-HR" sz="6400" dirty="0"/>
              <a:t>. Cilj je loptu ubaciti u protivničko polje. Loptu je dozvoljeno udarati </a:t>
            </a:r>
            <a:r>
              <a:rPr lang="hr-HR" sz="6400" dirty="0" smtClean="0"/>
              <a:t>bilo kojim dijelom tijela i svaki tim ima pravo na </a:t>
            </a:r>
            <a:r>
              <a:rPr lang="hr-HR" sz="6400" b="1" dirty="0" smtClean="0"/>
              <a:t>6 dodira loptom </a:t>
            </a:r>
            <a:r>
              <a:rPr lang="hr-HR" sz="6400" dirty="0" smtClean="0"/>
              <a:t>prije nego što je prebaci. </a:t>
            </a:r>
            <a:r>
              <a:rPr lang="hr-HR" sz="6400" dirty="0"/>
              <a:t>Mečevi se igraju uz zvuke brazilske muzike Bosa Nove po kojoj je sport dobio ime. </a:t>
            </a:r>
            <a:endParaRPr lang="hr-HR" sz="6400" dirty="0" smtClean="0"/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8" y="2174676"/>
            <a:ext cx="4914633" cy="3278981"/>
          </a:xfrm>
        </p:spPr>
      </p:pic>
    </p:spTree>
    <p:extLst>
      <p:ext uri="{BB962C8B-B14F-4D97-AF65-F5344CB8AC3E}">
        <p14:creationId xmlns:p14="http://schemas.microsoft.com/office/powerpoint/2010/main" val="8879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Bossaball</a:t>
            </a:r>
            <a:endParaRPr lang="hr-HR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>
          <a:xfrm>
            <a:off x="2430780" y="386873"/>
            <a:ext cx="9372600" cy="4147027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1259240"/>
          </a:xfrm>
        </p:spPr>
        <p:txBody>
          <a:bodyPr>
            <a:normAutofit/>
          </a:bodyPr>
          <a:lstStyle/>
          <a:p>
            <a:r>
              <a:rPr lang="hr-HR" dirty="0" smtClean="0"/>
              <a:t>Zanimljivost:</a:t>
            </a:r>
          </a:p>
          <a:p>
            <a:r>
              <a:rPr lang="hr-HR" sz="1400" dirty="0" smtClean="0"/>
              <a:t>Riječ </a:t>
            </a:r>
            <a:r>
              <a:rPr lang="hr-HR" sz="1400" dirty="0" err="1"/>
              <a:t>bossa</a:t>
            </a:r>
            <a:r>
              <a:rPr lang="hr-HR" sz="1400" dirty="0"/>
              <a:t> na portugalskom </a:t>
            </a:r>
            <a:r>
              <a:rPr lang="hr-HR" sz="1400" b="1" dirty="0"/>
              <a:t>znači stil, šarm, stav </a:t>
            </a:r>
            <a:r>
              <a:rPr lang="hr-HR" sz="1400" dirty="0"/>
              <a:t>i povezuje se s </a:t>
            </a:r>
            <a:r>
              <a:rPr lang="hr-HR" sz="1400" dirty="0" err="1"/>
              <a:t>Bossa</a:t>
            </a:r>
            <a:r>
              <a:rPr lang="hr-HR" sz="1400" dirty="0"/>
              <a:t> Novom; brazilskom glazbom pod utjecajem sambe. Osoba koja nadzire igru naziva se </a:t>
            </a:r>
            <a:r>
              <a:rPr lang="hr-HR" sz="1400" b="1" dirty="0"/>
              <a:t>samba sudac</a:t>
            </a:r>
            <a:r>
              <a:rPr lang="hr-HR" sz="1400" dirty="0"/>
              <a:t>, a njegov je zadatak da podiže atmosferu raznim rekvizitima, zviždaljkom, mikrofonom, udaraljkama i neizostavnim DJ </a:t>
            </a:r>
            <a:r>
              <a:rPr lang="hr-HR" sz="1400" dirty="0" smtClean="0"/>
              <a:t>setom.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3480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 </a:t>
            </a:r>
            <a:r>
              <a:rPr lang="hr-HR" dirty="0" err="1" smtClean="0"/>
              <a:t>Botaoshi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7" y="1353740"/>
            <a:ext cx="7100711" cy="5325534"/>
          </a:xfrm>
        </p:spPr>
      </p:pic>
    </p:spTree>
    <p:extLst>
      <p:ext uri="{BB962C8B-B14F-4D97-AF65-F5344CB8AC3E}">
        <p14:creationId xmlns:p14="http://schemas.microsoft.com/office/powerpoint/2010/main" val="34525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 </a:t>
            </a:r>
            <a:r>
              <a:rPr lang="hr-HR" dirty="0" err="1" smtClean="0"/>
              <a:t>Botaoshi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Još u Drugom svjetskom ratu nastao je prije svega kao</a:t>
            </a:r>
            <a:r>
              <a:rPr lang="hr-HR" b="1" dirty="0"/>
              <a:t> vojna vježba</a:t>
            </a:r>
            <a:r>
              <a:rPr lang="hr-HR" dirty="0"/>
              <a:t>. </a:t>
            </a:r>
            <a:r>
              <a:rPr lang="hr-HR" dirty="0" err="1" smtClean="0"/>
              <a:t>Botaoshi</a:t>
            </a:r>
            <a:r>
              <a:rPr lang="hr-HR" dirty="0" smtClean="0"/>
              <a:t> </a:t>
            </a:r>
            <a:r>
              <a:rPr lang="hr-HR" dirty="0"/>
              <a:t>se kasnije igrao u gotovo </a:t>
            </a:r>
            <a:r>
              <a:rPr lang="hr-HR" b="1" dirty="0"/>
              <a:t>svim japanskim školama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b="1" dirty="0" smtClean="0"/>
              <a:t>Cilj </a:t>
            </a:r>
            <a:r>
              <a:rPr lang="hr-HR" b="1" dirty="0"/>
              <a:t>igre je oboriti </a:t>
            </a:r>
            <a:r>
              <a:rPr lang="hr-HR" b="1" dirty="0" smtClean="0"/>
              <a:t>protivnički </a:t>
            </a:r>
            <a:r>
              <a:rPr lang="hr-HR" b="1" dirty="0"/>
              <a:t>drveni </a:t>
            </a:r>
            <a:r>
              <a:rPr lang="hr-HR" b="1" dirty="0" smtClean="0"/>
              <a:t>stup </a:t>
            </a:r>
            <a:r>
              <a:rPr lang="hr-HR" b="1" dirty="0"/>
              <a:t>visine </a:t>
            </a:r>
            <a:r>
              <a:rPr lang="hr-HR" b="1" dirty="0" smtClean="0"/>
              <a:t>35 </a:t>
            </a:r>
            <a:r>
              <a:rPr lang="hr-HR" b="1" dirty="0"/>
              <a:t>metara</a:t>
            </a:r>
            <a:r>
              <a:rPr lang="hr-HR" dirty="0"/>
              <a:t>. U jednom timu ima </a:t>
            </a:r>
            <a:r>
              <a:rPr lang="hr-HR" b="1" dirty="0"/>
              <a:t>75 igrača</a:t>
            </a:r>
            <a:r>
              <a:rPr lang="hr-HR" dirty="0"/>
              <a:t>. Igra se </a:t>
            </a:r>
            <a:r>
              <a:rPr lang="hr-HR" b="1" dirty="0"/>
              <a:t>u dvije runde</a:t>
            </a:r>
            <a:r>
              <a:rPr lang="hr-HR" dirty="0" smtClean="0"/>
              <a:t>, u </a:t>
            </a:r>
            <a:r>
              <a:rPr lang="hr-HR" dirty="0"/>
              <a:t>jednoj branite svoj </a:t>
            </a:r>
            <a:r>
              <a:rPr lang="hr-HR" dirty="0" smtClean="0"/>
              <a:t>stup, </a:t>
            </a:r>
            <a:r>
              <a:rPr lang="hr-HR" dirty="0"/>
              <a:t>u drugoj napadate </a:t>
            </a:r>
            <a:r>
              <a:rPr lang="hr-HR" dirty="0" smtClean="0"/>
              <a:t>protivnički, </a:t>
            </a:r>
            <a:r>
              <a:rPr lang="hr-HR" dirty="0"/>
              <a:t>a pobjednička ekipa je ona koja brže obori protivnički </a:t>
            </a:r>
            <a:r>
              <a:rPr lang="hr-HR" dirty="0" smtClean="0"/>
              <a:t>stup. </a:t>
            </a:r>
          </a:p>
          <a:p>
            <a:r>
              <a:rPr lang="hr-HR" dirty="0" smtClean="0"/>
              <a:t>S </a:t>
            </a:r>
            <a:r>
              <a:rPr lang="hr-HR" dirty="0"/>
              <a:t>tim velikim brojem igrača, igra izgleda kao veliki nered. </a:t>
            </a:r>
            <a:r>
              <a:rPr lang="hr-HR" dirty="0" smtClean="0"/>
              <a:t>Međutim, </a:t>
            </a:r>
            <a:r>
              <a:rPr lang="hr-HR" dirty="0" err="1" smtClean="0"/>
              <a:t>botaoshi</a:t>
            </a:r>
            <a:r>
              <a:rPr lang="hr-HR" dirty="0" smtClean="0"/>
              <a:t> </a:t>
            </a:r>
            <a:r>
              <a:rPr lang="hr-HR" dirty="0"/>
              <a:t>je igra koja zahtijeva veliku disciplinu i </a:t>
            </a:r>
            <a:r>
              <a:rPr lang="hr-HR" dirty="0" smtClean="0"/>
              <a:t>koncentraciju </a:t>
            </a:r>
            <a:r>
              <a:rPr lang="hr-HR" dirty="0"/>
              <a:t>jer svaki igrač ima svoju ulogu.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78" y="2070559"/>
            <a:ext cx="4885558" cy="3833284"/>
          </a:xfrm>
        </p:spPr>
      </p:pic>
    </p:spTree>
    <p:extLst>
      <p:ext uri="{BB962C8B-B14F-4D97-AF65-F5344CB8AC3E}">
        <p14:creationId xmlns:p14="http://schemas.microsoft.com/office/powerpoint/2010/main" val="329130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Botaoshi</a:t>
            </a:r>
            <a:r>
              <a:rPr lang="hr-HR" dirty="0"/>
              <a:t>   https://www.youtube.com/watch?v=D4OV-2uTFeg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14332"/>
          <a:stretch>
            <a:fillRect/>
          </a:stretch>
        </p:blipFill>
        <p:spPr>
          <a:xfrm>
            <a:off x="2589212" y="406401"/>
            <a:ext cx="8915400" cy="4301066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180219"/>
          </a:xfrm>
        </p:spPr>
        <p:txBody>
          <a:bodyPr>
            <a:normAutofit/>
          </a:bodyPr>
          <a:lstStyle/>
          <a:p>
            <a:r>
              <a:rPr lang="hr-HR" dirty="0" smtClean="0"/>
              <a:t>Zanimljivost:</a:t>
            </a:r>
          </a:p>
          <a:p>
            <a:r>
              <a:rPr lang="hr-HR" sz="1400" dirty="0" smtClean="0"/>
              <a:t>Pravila </a:t>
            </a:r>
            <a:r>
              <a:rPr lang="hr-HR" sz="1400" dirty="0"/>
              <a:t>su jednostavna, a to je da ih gotovo i </a:t>
            </a:r>
            <a:r>
              <a:rPr lang="hr-HR" sz="1400" dirty="0" smtClean="0"/>
              <a:t>nema. Zanimljivo </a:t>
            </a:r>
            <a:r>
              <a:rPr lang="hr-HR" sz="1400" dirty="0"/>
              <a:t>je da je prilikom igranja obavezno nošenje zaštite za glavu jer je u “ratu” dozvoljeno sve, pa i </a:t>
            </a:r>
            <a:r>
              <a:rPr lang="hr-HR" sz="1400" b="1" dirty="0"/>
              <a:t>udaranje nogama, šakama, hrvački, ali i MMA </a:t>
            </a:r>
            <a:r>
              <a:rPr lang="hr-HR" sz="1400" b="1" dirty="0" smtClean="0"/>
              <a:t>zahvati</a:t>
            </a:r>
            <a:r>
              <a:rPr lang="hr-HR" sz="1400" dirty="0" smtClean="0"/>
              <a:t>, te se zbog toga botaoshi smatra jednim od najbrutalnijih sportova.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56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Podvodni </a:t>
            </a:r>
            <a:r>
              <a:rPr lang="hr-HR" dirty="0"/>
              <a:t>hokej 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1264555"/>
            <a:ext cx="8147457" cy="5431638"/>
          </a:xfrm>
        </p:spPr>
      </p:pic>
    </p:spTree>
    <p:extLst>
      <p:ext uri="{BB962C8B-B14F-4D97-AF65-F5344CB8AC3E}">
        <p14:creationId xmlns:p14="http://schemas.microsoft.com/office/powerpoint/2010/main" val="9946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</a:t>
            </a:r>
            <a:r>
              <a:rPr lang="hr-HR" dirty="0" smtClean="0"/>
              <a:t>. Podvodni hokej - OCTOPUSH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89212" y="1904999"/>
            <a:ext cx="4313864" cy="4507089"/>
          </a:xfrm>
        </p:spPr>
        <p:txBody>
          <a:bodyPr>
            <a:normAutofit fontScale="77500" lnSpcReduction="20000"/>
          </a:bodyPr>
          <a:lstStyle/>
          <a:p>
            <a:r>
              <a:rPr lang="hr-HR" sz="1900" dirty="0"/>
              <a:t>Podvodni hokej je dinamična igra koja svoje </a:t>
            </a:r>
            <a:r>
              <a:rPr lang="hr-HR" sz="1900" dirty="0" smtClean="0"/>
              <a:t>korijene </a:t>
            </a:r>
            <a:r>
              <a:rPr lang="hr-HR" sz="1900" dirty="0"/>
              <a:t>vuče iz </a:t>
            </a:r>
            <a:r>
              <a:rPr lang="hr-HR" sz="1900" b="1" dirty="0"/>
              <a:t>1954. godine </a:t>
            </a:r>
            <a:r>
              <a:rPr lang="hr-HR" sz="1900" dirty="0"/>
              <a:t>kada je početno zaigran od strane Engleskog kluba British </a:t>
            </a:r>
            <a:r>
              <a:rPr lang="hr-HR" sz="1900" dirty="0" smtClean="0"/>
              <a:t>SubAqua. </a:t>
            </a:r>
            <a:r>
              <a:rPr lang="hr-HR" sz="1900" dirty="0"/>
              <a:t>Naime,</a:t>
            </a:r>
            <a:r>
              <a:rPr lang="hr-HR" sz="1900" b="1" dirty="0"/>
              <a:t> ronioci </a:t>
            </a:r>
            <a:r>
              <a:rPr lang="hr-HR" sz="1900" dirty="0"/>
              <a:t>British SubAqua tražili su neki novi oblik zabave i nešto novo što će im održati želju i kondiciju u </a:t>
            </a:r>
            <a:r>
              <a:rPr lang="hr-HR" sz="1900" dirty="0" smtClean="0"/>
              <a:t>vrijeme </a:t>
            </a:r>
            <a:r>
              <a:rPr lang="hr-HR" sz="1900" dirty="0"/>
              <a:t>zimskih </a:t>
            </a:r>
            <a:r>
              <a:rPr lang="hr-HR" sz="1900" dirty="0" smtClean="0"/>
              <a:t>mjeseci </a:t>
            </a:r>
            <a:r>
              <a:rPr lang="hr-HR" sz="1900" dirty="0"/>
              <a:t>kada je ronjenje u </a:t>
            </a:r>
            <a:r>
              <a:rPr lang="hr-HR" sz="1900" dirty="0" smtClean="0"/>
              <a:t>Sjevernom </a:t>
            </a:r>
            <a:r>
              <a:rPr lang="hr-HR" sz="1900" dirty="0"/>
              <a:t>moru ograničeno zbog hladnoće. </a:t>
            </a:r>
            <a:endParaRPr lang="hr-HR" sz="1900" dirty="0" smtClean="0"/>
          </a:p>
          <a:p>
            <a:r>
              <a:rPr lang="hr-HR" sz="1900" dirty="0" smtClean="0"/>
              <a:t>Prvi </a:t>
            </a:r>
            <a:r>
              <a:rPr lang="hr-HR" sz="1900" dirty="0"/>
              <a:t>naziv igre bio je "</a:t>
            </a:r>
            <a:r>
              <a:rPr lang="hr-HR" sz="1900" b="1" dirty="0"/>
              <a:t>pushers" </a:t>
            </a:r>
            <a:r>
              <a:rPr lang="hr-HR" sz="1900" dirty="0"/>
              <a:t>da bi ubrzo nakon toga </a:t>
            </a:r>
            <a:r>
              <a:rPr lang="hr-HR" sz="1900" dirty="0" smtClean="0"/>
              <a:t>promijenilo </a:t>
            </a:r>
            <a:r>
              <a:rPr lang="hr-HR" sz="1900" dirty="0"/>
              <a:t>naziv u "</a:t>
            </a:r>
            <a:r>
              <a:rPr lang="hr-HR" sz="1900" b="1" dirty="0"/>
              <a:t>Octopush</a:t>
            </a:r>
            <a:r>
              <a:rPr lang="hr-HR" sz="1900" dirty="0"/>
              <a:t>" zbog same formacije igre.</a:t>
            </a:r>
          </a:p>
          <a:p>
            <a:r>
              <a:rPr lang="hr-HR" sz="1900" dirty="0" smtClean="0"/>
              <a:t>Utakmica </a:t>
            </a:r>
            <a:r>
              <a:rPr lang="hr-HR" sz="1900" dirty="0"/>
              <a:t>traje </a:t>
            </a:r>
            <a:r>
              <a:rPr lang="hr-HR" sz="1900" b="1" dirty="0"/>
              <a:t>2 x 15 </a:t>
            </a:r>
            <a:r>
              <a:rPr lang="hr-HR" sz="1900" b="1" dirty="0" smtClean="0"/>
              <a:t>minuta </a:t>
            </a:r>
            <a:r>
              <a:rPr lang="hr-HR" sz="1900" dirty="0" smtClean="0"/>
              <a:t>s </a:t>
            </a:r>
            <a:r>
              <a:rPr lang="hr-HR" sz="1900" dirty="0"/>
              <a:t>3 minute odmora između poluvremena. U svakoj ekipi je </a:t>
            </a:r>
            <a:r>
              <a:rPr lang="hr-HR" sz="1900" b="1" dirty="0"/>
              <a:t>10 igrača </a:t>
            </a:r>
            <a:r>
              <a:rPr lang="hr-HR" sz="1900" dirty="0"/>
              <a:t>(može biti i manje). </a:t>
            </a:r>
            <a:r>
              <a:rPr lang="hr-HR" sz="1900" b="1" dirty="0"/>
              <a:t>Šest igrača je u vodi</a:t>
            </a:r>
            <a:r>
              <a:rPr lang="hr-HR" sz="1900" dirty="0"/>
              <a:t>, a ostali su njihove zamjene. Igrači se dijele na lijevoga i desnoga fronta, centra, lijevoga i desnoga </a:t>
            </a:r>
            <a:r>
              <a:rPr lang="hr-HR" sz="1900" dirty="0" err="1"/>
              <a:t>backa</a:t>
            </a:r>
            <a:r>
              <a:rPr lang="hr-HR" sz="1900" dirty="0"/>
              <a:t> i </a:t>
            </a:r>
            <a:r>
              <a:rPr lang="hr-HR" sz="1900" dirty="0" err="1"/>
              <a:t>full</a:t>
            </a:r>
            <a:r>
              <a:rPr lang="hr-HR" sz="1900" dirty="0"/>
              <a:t> </a:t>
            </a:r>
            <a:r>
              <a:rPr lang="hr-HR" sz="1900" dirty="0" err="1"/>
              <a:t>backa</a:t>
            </a:r>
            <a:r>
              <a:rPr lang="hr-HR" sz="1900" dirty="0"/>
              <a:t>. Cilj igre je što brže utjerati pak u protivnički gol. 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904999"/>
            <a:ext cx="5133186" cy="3847704"/>
          </a:xfrm>
        </p:spPr>
      </p:pic>
    </p:spTree>
    <p:extLst>
      <p:ext uri="{BB962C8B-B14F-4D97-AF65-F5344CB8AC3E}">
        <p14:creationId xmlns:p14="http://schemas.microsoft.com/office/powerpoint/2010/main" val="8315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tema neobični sportovi?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hr-HR" sz="2400" b="1" dirty="0"/>
              <a:t>Klasični sportovi koje poznajemo s vremenom postanu nezanimljivi jer ih svakodnevno zamjenjuju neobični sportovi. Sportovi za koje vas većina nikada nije niti čula.</a:t>
            </a:r>
          </a:p>
          <a:p>
            <a:pPr fontAlgn="base"/>
            <a:r>
              <a:rPr lang="hr-HR" sz="2400" b="1" dirty="0"/>
              <a:t>Neobični sportovi sve su popularniji</a:t>
            </a:r>
            <a:r>
              <a:rPr lang="hr-HR" sz="2400" dirty="0"/>
              <a:t>, što govori i činjenica kako se njima bavi sve više ljudi čak i profesionalno. Donosimo vam listu najneobičnijih sportova za koje vas većina sigurno nikada nije niti </a:t>
            </a:r>
            <a:r>
              <a:rPr lang="hr-HR" sz="2400" dirty="0" smtClean="0"/>
              <a:t>čula.</a:t>
            </a:r>
          </a:p>
          <a:p>
            <a:pPr fontAlgn="base"/>
            <a:r>
              <a:rPr lang="hr-HR" sz="2400" dirty="0" smtClean="0"/>
              <a:t>Izabrali smo za vas </a:t>
            </a:r>
            <a:r>
              <a:rPr lang="hr-HR" sz="2400" b="1" dirty="0" smtClean="0"/>
              <a:t>7</a:t>
            </a:r>
            <a:r>
              <a:rPr lang="hr-HR" sz="2400" dirty="0" smtClean="0"/>
              <a:t> </a:t>
            </a:r>
            <a:r>
              <a:rPr lang="hr-HR" sz="2400" dirty="0" smtClean="0"/>
              <a:t>takvih sportova.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920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Podvodni hokej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b="12937"/>
          <a:stretch>
            <a:fillRect/>
          </a:stretch>
        </p:blipFill>
        <p:spPr>
          <a:xfrm>
            <a:off x="2449689" y="440268"/>
            <a:ext cx="9365679" cy="427848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168929"/>
          </a:xfrm>
        </p:spPr>
        <p:txBody>
          <a:bodyPr>
            <a:normAutofit/>
          </a:bodyPr>
          <a:lstStyle/>
          <a:p>
            <a:r>
              <a:rPr lang="hr-HR" dirty="0" smtClean="0"/>
              <a:t>Zanimljivost:</a:t>
            </a:r>
          </a:p>
          <a:p>
            <a:r>
              <a:rPr lang="hr-HR" sz="1400" dirty="0" smtClean="0"/>
              <a:t>Podvodni </a:t>
            </a:r>
            <a:r>
              <a:rPr lang="hr-HR" sz="1400" dirty="0"/>
              <a:t>hokej nalazi </a:t>
            </a:r>
            <a:r>
              <a:rPr lang="hr-HR" sz="1400" b="1" dirty="0"/>
              <a:t>popularnost</a:t>
            </a:r>
            <a:r>
              <a:rPr lang="hr-HR" sz="1400" dirty="0"/>
              <a:t> u 60-ak zemalja svijeta od kojih posebno treba naglasiti Veliku Britaniju, Australiju, Novi Zeland, Južnu Afriku, Nizozemsku i Francusku.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477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140823"/>
          </a:xfrm>
        </p:spPr>
        <p:txBody>
          <a:bodyPr/>
          <a:lstStyle/>
          <a:p>
            <a:r>
              <a:rPr lang="hr-HR" dirty="0"/>
              <a:t>7</a:t>
            </a:r>
            <a:r>
              <a:rPr lang="hr-HR" dirty="0" smtClean="0"/>
              <a:t>. Kotrljanje sira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1401050"/>
            <a:ext cx="8438605" cy="5267323"/>
          </a:xfrm>
        </p:spPr>
      </p:pic>
    </p:spTree>
    <p:extLst>
      <p:ext uri="{BB962C8B-B14F-4D97-AF65-F5344CB8AC3E}">
        <p14:creationId xmlns:p14="http://schemas.microsoft.com/office/powerpoint/2010/main" val="9101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Kotrljanje sira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972847"/>
          </a:xfrm>
        </p:spPr>
        <p:txBody>
          <a:bodyPr>
            <a:normAutofit/>
          </a:bodyPr>
          <a:lstStyle/>
          <a:p>
            <a:pPr fontAlgn="base"/>
            <a:r>
              <a:rPr lang="hr-HR" dirty="0" smtClean="0">
                <a:effectLst/>
              </a:rPr>
              <a:t>Ovaj </a:t>
            </a:r>
            <a:r>
              <a:rPr lang="hr-HR" dirty="0">
                <a:effectLst/>
              </a:rPr>
              <a:t>sport karakterističan je za </a:t>
            </a:r>
            <a:r>
              <a:rPr lang="hr-HR" b="1" dirty="0">
                <a:effectLst/>
              </a:rPr>
              <a:t>područje </a:t>
            </a:r>
            <a:r>
              <a:rPr lang="hr-HR" b="1" i="1" dirty="0" err="1">
                <a:effectLst/>
              </a:rPr>
              <a:t>Gloucestera</a:t>
            </a:r>
            <a:r>
              <a:rPr lang="hr-HR" b="1" dirty="0">
                <a:effectLst/>
              </a:rPr>
              <a:t> u Engleskoj</a:t>
            </a:r>
            <a:r>
              <a:rPr lang="hr-HR" dirty="0">
                <a:effectLst/>
              </a:rPr>
              <a:t>. Svake godine okuplja sve više zaljubljenika u sireve koji se </a:t>
            </a:r>
            <a:r>
              <a:rPr lang="hr-HR" dirty="0" smtClean="0"/>
              <a:t>natječ</a:t>
            </a:r>
            <a:r>
              <a:rPr lang="hr-HR" dirty="0" smtClean="0">
                <a:effectLst/>
              </a:rPr>
              <a:t>u </a:t>
            </a:r>
            <a:r>
              <a:rPr lang="hr-HR" dirty="0">
                <a:effectLst/>
              </a:rPr>
              <a:t>u guranju i kotrljanju svojih proizvoda. </a:t>
            </a:r>
            <a:endParaRPr lang="hr-HR" dirty="0" smtClean="0">
              <a:effectLst/>
            </a:endParaRPr>
          </a:p>
          <a:p>
            <a:pPr fontAlgn="base"/>
            <a:r>
              <a:rPr lang="hr-HR" dirty="0" smtClean="0"/>
              <a:t>pravila </a:t>
            </a:r>
            <a:r>
              <a:rPr lang="hr-HR" dirty="0"/>
              <a:t>su jednostavna: </a:t>
            </a:r>
            <a:r>
              <a:rPr lang="hr-HR" b="1" dirty="0" smtClean="0"/>
              <a:t>s </a:t>
            </a:r>
            <a:r>
              <a:rPr lang="hr-HR" b="1" dirty="0"/>
              <a:t>vrha brijega pusti se </a:t>
            </a:r>
            <a:r>
              <a:rPr lang="hr-HR" b="1" dirty="0" smtClean="0"/>
              <a:t>divovski </a:t>
            </a:r>
            <a:r>
              <a:rPr lang="hr-HR" b="1" dirty="0"/>
              <a:t>domaći sir</a:t>
            </a:r>
            <a:r>
              <a:rPr lang="hr-HR" dirty="0"/>
              <a:t>, a natjecatelji moraju trčati za njim do dna brijega. Tko prvi do dna, njegov sir. Ovaj sport datira iz vremena kad su Britanci bili znatno siromašniji i gladniji</a:t>
            </a:r>
            <a:r>
              <a:rPr lang="hr-HR" dirty="0" smtClean="0"/>
              <a:t>.</a:t>
            </a:r>
          </a:p>
          <a:p>
            <a:pPr fontAlgn="base"/>
            <a:r>
              <a:rPr lang="hr-HR" b="1" dirty="0" smtClean="0">
                <a:effectLst/>
              </a:rPr>
              <a:t>Glavna </a:t>
            </a:r>
            <a:r>
              <a:rPr lang="hr-HR" b="1" dirty="0">
                <a:effectLst/>
              </a:rPr>
              <a:t>nagrada </a:t>
            </a:r>
            <a:r>
              <a:rPr lang="hr-HR" dirty="0">
                <a:effectLst/>
              </a:rPr>
              <a:t>je pogađate, nekoliko kilograma sira.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42" y="1905000"/>
            <a:ext cx="5949349" cy="3960223"/>
          </a:xfrm>
        </p:spPr>
      </p:pic>
    </p:spTree>
    <p:extLst>
      <p:ext uri="{BB962C8B-B14F-4D97-AF65-F5344CB8AC3E}">
        <p14:creationId xmlns:p14="http://schemas.microsoft.com/office/powerpoint/2010/main" val="25715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Kotr</a:t>
            </a:r>
            <a:r>
              <a:rPr lang="hr-HR" sz="2200" dirty="0" smtClean="0"/>
              <a:t>ljanje </a:t>
            </a:r>
            <a:r>
              <a:rPr lang="hr-HR" sz="2200" dirty="0"/>
              <a:t>sira https://www.youtube.com/watch?v=D0ggwN5etpw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b="11570"/>
          <a:stretch>
            <a:fillRect/>
          </a:stretch>
        </p:blipFill>
        <p:spPr>
          <a:xfrm>
            <a:off x="2490373" y="396240"/>
            <a:ext cx="9301997" cy="413766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044751"/>
          </a:xfrm>
        </p:spPr>
        <p:txBody>
          <a:bodyPr>
            <a:normAutofit/>
          </a:bodyPr>
          <a:lstStyle/>
          <a:p>
            <a:r>
              <a:rPr lang="hr-HR" dirty="0" smtClean="0"/>
              <a:t>Zanimljivost:</a:t>
            </a:r>
          </a:p>
          <a:p>
            <a:r>
              <a:rPr lang="hr-HR" dirty="0" smtClean="0"/>
              <a:t>Više </a:t>
            </a:r>
            <a:r>
              <a:rPr lang="hr-HR" dirty="0"/>
              <a:t>od </a:t>
            </a:r>
            <a:r>
              <a:rPr lang="hr-HR" b="1" dirty="0"/>
              <a:t>nekoliko tisuća gledatelja </a:t>
            </a:r>
            <a:r>
              <a:rPr lang="hr-HR" dirty="0"/>
              <a:t>se svake godine okuplja u engleskom gradiću </a:t>
            </a:r>
            <a:r>
              <a:rPr lang="hr-HR" dirty="0" err="1"/>
              <a:t>Gloucesteru</a:t>
            </a:r>
            <a:r>
              <a:rPr lang="hr-HR" dirty="0"/>
              <a:t> kako bi promatrali sireve koji se kotrljaju niz padinu </a:t>
            </a:r>
            <a:r>
              <a:rPr lang="hr-HR" b="1" dirty="0"/>
              <a:t>brzinom većom i od 100 km/h. </a:t>
            </a:r>
            <a:r>
              <a:rPr lang="hr-HR" dirty="0"/>
              <a:t>Da sport ipak nije tako lagan, govori i mnoštvo ozljeda te </a:t>
            </a:r>
            <a:r>
              <a:rPr lang="hr-HR" b="1" dirty="0"/>
              <a:t>stalno dežuranje medicinskih timova</a:t>
            </a:r>
            <a:r>
              <a:rPr lang="hr-H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061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rmAutofit/>
          </a:bodyPr>
          <a:lstStyle/>
          <a:p>
            <a:pPr algn="ctr"/>
            <a:r>
              <a:rPr lang="hr-HR" sz="8800" dirty="0" smtClean="0"/>
              <a:t>A u kojem biste se sportu vi okušali??? </a:t>
            </a:r>
            <a:r>
              <a:rPr lang="hr-HR" sz="8800" dirty="0" smtClean="0">
                <a:sym typeface="Wingdings" panose="05000000000000000000" pitchFamily="2" charset="2"/>
              </a:rPr>
              <a:t></a:t>
            </a:r>
            <a:endParaRPr lang="hr-HR" sz="8800" dirty="0"/>
          </a:p>
        </p:txBody>
      </p:sp>
    </p:spTree>
    <p:extLst>
      <p:ext uri="{BB962C8B-B14F-4D97-AF65-F5344CB8AC3E}">
        <p14:creationId xmlns:p14="http://schemas.microsoft.com/office/powerpoint/2010/main" val="41560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</a:t>
            </a:r>
            <a:r>
              <a:rPr lang="hr-HR" dirty="0" smtClean="0"/>
              <a:t>. Polo na slonovima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61" y="1467556"/>
            <a:ext cx="8228928" cy="5136444"/>
          </a:xfrm>
        </p:spPr>
      </p:pic>
    </p:spTree>
    <p:extLst>
      <p:ext uri="{BB962C8B-B14F-4D97-AF65-F5344CB8AC3E}">
        <p14:creationId xmlns:p14="http://schemas.microsoft.com/office/powerpoint/2010/main" val="1341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effectLst/>
              </a:rPr>
              <a:t>1. POLO </a:t>
            </a:r>
            <a:r>
              <a:rPr lang="hr-HR" dirty="0">
                <a:effectLst/>
              </a:rPr>
              <a:t>NA SLONOVIMA</a:t>
            </a:r>
            <a:br>
              <a:rPr lang="hr-HR" dirty="0">
                <a:effectLst/>
              </a:rPr>
            </a:b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905604"/>
            <a:ext cx="6261107" cy="417217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hr-HR" dirty="0" smtClean="0">
                <a:effectLst/>
              </a:rPr>
              <a:t>Svi </a:t>
            </a:r>
            <a:r>
              <a:rPr lang="hr-HR" dirty="0">
                <a:effectLst/>
              </a:rPr>
              <a:t>znamo što je „normalni“ polo, polo na konjima, a </a:t>
            </a:r>
            <a:r>
              <a:rPr lang="hr-HR" dirty="0" smtClean="0">
                <a:effectLst/>
              </a:rPr>
              <a:t> jeste </a:t>
            </a:r>
            <a:r>
              <a:rPr lang="hr-HR" dirty="0">
                <a:effectLst/>
              </a:rPr>
              <a:t>čuli za polo koji se igra na </a:t>
            </a:r>
            <a:r>
              <a:rPr lang="hr-HR" dirty="0" smtClean="0">
                <a:effectLst/>
              </a:rPr>
              <a:t>slonovima?</a:t>
            </a:r>
          </a:p>
          <a:p>
            <a:pPr fontAlgn="base"/>
            <a:r>
              <a:rPr lang="hr-HR" dirty="0" smtClean="0">
                <a:effectLst/>
              </a:rPr>
              <a:t>Ovaj </a:t>
            </a:r>
            <a:r>
              <a:rPr lang="hr-HR" dirty="0">
                <a:effectLst/>
              </a:rPr>
              <a:t>sport dolazi nam iz </a:t>
            </a:r>
            <a:r>
              <a:rPr lang="hr-HR" b="1" dirty="0">
                <a:effectLst/>
              </a:rPr>
              <a:t>Indije</a:t>
            </a:r>
            <a:r>
              <a:rPr lang="hr-HR" dirty="0">
                <a:effectLst/>
              </a:rPr>
              <a:t>, a jedan je od najdražih vrsta sportova u azijskim zemljama. Igra se </a:t>
            </a:r>
            <a:r>
              <a:rPr lang="hr-HR" b="1" dirty="0">
                <a:effectLst/>
              </a:rPr>
              <a:t>u parovima</a:t>
            </a:r>
            <a:r>
              <a:rPr lang="hr-HR" dirty="0">
                <a:effectLst/>
              </a:rPr>
              <a:t>, jedan par protiv drugog. </a:t>
            </a:r>
            <a:r>
              <a:rPr lang="hr-HR" b="1" dirty="0">
                <a:effectLst/>
              </a:rPr>
              <a:t>Po dva igrača </a:t>
            </a:r>
            <a:r>
              <a:rPr lang="hr-HR" dirty="0">
                <a:effectLst/>
              </a:rPr>
              <a:t>u svakoj ekipi popnu se na slonove, jedan upravlja slonom, a drugi je zadužen za postizanje golova. Pobjednik igre je ona ekipa koja u određenom vremenu postigne više golova.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81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Polo na slonovima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146351"/>
          </a:xfrm>
        </p:spPr>
        <p:txBody>
          <a:bodyPr>
            <a:normAutofit/>
          </a:bodyPr>
          <a:lstStyle/>
          <a:p>
            <a:r>
              <a:rPr lang="hr-HR" dirty="0" smtClean="0"/>
              <a:t>Zanimljivost:</a:t>
            </a:r>
          </a:p>
          <a:p>
            <a:r>
              <a:rPr lang="hr-HR" dirty="0" smtClean="0"/>
              <a:t>Svake se godine u glavnom gradu Tajlanda </a:t>
            </a:r>
            <a:r>
              <a:rPr lang="hr-HR" b="1" dirty="0" err="1" smtClean="0"/>
              <a:t>Bangoku</a:t>
            </a:r>
            <a:r>
              <a:rPr lang="hr-HR" b="1" dirty="0" smtClean="0"/>
              <a:t> </a:t>
            </a:r>
            <a:r>
              <a:rPr lang="hr-HR" dirty="0" smtClean="0"/>
              <a:t>održava</a:t>
            </a:r>
            <a:r>
              <a:rPr lang="hr-HR" b="1" dirty="0" smtClean="0"/>
              <a:t> turnir </a:t>
            </a:r>
            <a:r>
              <a:rPr lang="hr-HR" dirty="0" smtClean="0"/>
              <a:t>gdje</a:t>
            </a:r>
            <a:r>
              <a:rPr lang="hr-HR" dirty="0"/>
              <a:t> s</a:t>
            </a:r>
            <a:r>
              <a:rPr lang="hr-HR" dirty="0" smtClean="0"/>
              <a:t>av </a:t>
            </a:r>
            <a:r>
              <a:rPr lang="hr-HR" dirty="0"/>
              <a:t>prihod od ovog </a:t>
            </a:r>
            <a:r>
              <a:rPr lang="hr-HR" b="1" dirty="0"/>
              <a:t>četverodnevnog festivala </a:t>
            </a:r>
            <a:r>
              <a:rPr lang="hr-HR" dirty="0"/>
              <a:t>ide u dobrotvorne svrhe za razvoj kampova i skloništa za slonove diljem Tajlanda. Ove je godine </a:t>
            </a:r>
            <a:r>
              <a:rPr lang="hr-HR" b="1" dirty="0"/>
              <a:t>od sponzora, ulaznica i aukcija prikupljeno 950.000 američkih dolara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7" b="17677"/>
          <a:stretch>
            <a:fillRect/>
          </a:stretch>
        </p:blipFill>
        <p:spPr>
          <a:xfrm>
            <a:off x="2589212" y="282222"/>
            <a:ext cx="9104218" cy="4449798"/>
          </a:xfrm>
        </p:spPr>
      </p:pic>
    </p:spTree>
    <p:extLst>
      <p:ext uri="{BB962C8B-B14F-4D97-AF65-F5344CB8AC3E}">
        <p14:creationId xmlns:p14="http://schemas.microsoft.com/office/powerpoint/2010/main" val="219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</a:t>
            </a:r>
            <a:r>
              <a:rPr lang="hr-HR" dirty="0" smtClean="0"/>
              <a:t>. </a:t>
            </a:r>
            <a:r>
              <a:rPr lang="hr-HR" dirty="0" err="1" smtClean="0"/>
              <a:t>Zorbing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984" y="1264555"/>
            <a:ext cx="8438203" cy="5271419"/>
          </a:xfrm>
        </p:spPr>
      </p:pic>
    </p:spTree>
    <p:extLst>
      <p:ext uri="{BB962C8B-B14F-4D97-AF65-F5344CB8AC3E}">
        <p14:creationId xmlns:p14="http://schemas.microsoft.com/office/powerpoint/2010/main" val="3408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</a:t>
            </a:r>
            <a:r>
              <a:rPr lang="hr-HR" dirty="0" err="1" smtClean="0"/>
              <a:t>Zorbing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45" y="1905000"/>
            <a:ext cx="5361658" cy="3829756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4260230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effectLst/>
              </a:rPr>
              <a:t>Nastao je </a:t>
            </a:r>
            <a:r>
              <a:rPr lang="hr-HR" b="1" dirty="0">
                <a:effectLst/>
              </a:rPr>
              <a:t>1990. </a:t>
            </a:r>
            <a:r>
              <a:rPr lang="hr-HR" dirty="0">
                <a:effectLst/>
              </a:rPr>
              <a:t>na Novom Zelandu i umotvorina je </a:t>
            </a:r>
            <a:r>
              <a:rPr lang="hr-HR" b="1" dirty="0" err="1">
                <a:effectLst/>
              </a:rPr>
              <a:t>Dwane</a:t>
            </a:r>
            <a:r>
              <a:rPr lang="hr-HR" b="1" dirty="0">
                <a:effectLst/>
              </a:rPr>
              <a:t> van </a:t>
            </a:r>
            <a:r>
              <a:rPr lang="hr-HR" b="1" dirty="0" err="1">
                <a:effectLst/>
              </a:rPr>
              <a:t>der</a:t>
            </a:r>
            <a:r>
              <a:rPr lang="hr-HR" b="1" dirty="0">
                <a:effectLst/>
              </a:rPr>
              <a:t> </a:t>
            </a:r>
            <a:r>
              <a:rPr lang="hr-HR" b="1" dirty="0" err="1">
                <a:effectLst/>
              </a:rPr>
              <a:t>Sluisa</a:t>
            </a:r>
            <a:r>
              <a:rPr lang="hr-HR" dirty="0">
                <a:effectLst/>
              </a:rPr>
              <a:t> i </a:t>
            </a:r>
            <a:r>
              <a:rPr lang="hr-HR" b="1" dirty="0" err="1">
                <a:effectLst/>
              </a:rPr>
              <a:t>Andrewa</a:t>
            </a:r>
            <a:r>
              <a:rPr lang="hr-HR" b="1" dirty="0">
                <a:effectLst/>
              </a:rPr>
              <a:t> </a:t>
            </a:r>
            <a:r>
              <a:rPr lang="hr-HR" b="1" dirty="0" err="1">
                <a:effectLst/>
              </a:rPr>
              <a:t>Akersa</a:t>
            </a:r>
            <a:r>
              <a:rPr lang="hr-HR" dirty="0">
                <a:effectLst/>
              </a:rPr>
              <a:t>, dva čudaka koji su zamislili plastičnu sferu u koju sjeda “vozač” </a:t>
            </a:r>
            <a:r>
              <a:rPr lang="hr-HR" b="1" dirty="0" err="1">
                <a:effectLst/>
              </a:rPr>
              <a:t>Zorbonaut</a:t>
            </a:r>
            <a:r>
              <a:rPr lang="hr-HR" dirty="0">
                <a:effectLst/>
              </a:rPr>
              <a:t> i kotrlja niz padinu sigurno povezan remenjem</a:t>
            </a:r>
            <a:r>
              <a:rPr lang="hr-HR" dirty="0" smtClean="0">
                <a:effectLst/>
              </a:rPr>
              <a:t>.</a:t>
            </a:r>
          </a:p>
          <a:p>
            <a:r>
              <a:rPr lang="hr-HR" dirty="0" err="1"/>
              <a:t>Zorbing</a:t>
            </a:r>
            <a:r>
              <a:rPr lang="hr-HR" dirty="0"/>
              <a:t> je sport u kojem </a:t>
            </a:r>
            <a:r>
              <a:rPr lang="hr-HR" b="1" dirty="0"/>
              <a:t>glavnu </a:t>
            </a:r>
            <a:r>
              <a:rPr lang="hr-HR" b="1" dirty="0" smtClean="0"/>
              <a:t>ulogu </a:t>
            </a:r>
            <a:r>
              <a:rPr lang="hr-HR" b="1" dirty="0"/>
              <a:t>ima velika lopta </a:t>
            </a:r>
            <a:r>
              <a:rPr lang="hr-HR" b="1" dirty="0" smtClean="0"/>
              <a:t>– </a:t>
            </a:r>
            <a:r>
              <a:rPr lang="hr-HR" b="1" dirty="0" err="1" smtClean="0"/>
              <a:t>zorb</a:t>
            </a:r>
            <a:r>
              <a:rPr lang="hr-HR" b="1" dirty="0" smtClean="0"/>
              <a:t>, </a:t>
            </a:r>
            <a:r>
              <a:rPr lang="hr-HR" dirty="0" smtClean="0"/>
              <a:t>promjera </a:t>
            </a:r>
            <a:r>
              <a:rPr lang="hr-HR" b="1" dirty="0"/>
              <a:t>3,2 </a:t>
            </a:r>
            <a:r>
              <a:rPr lang="hr-HR" b="1" dirty="0" smtClean="0"/>
              <a:t>m. </a:t>
            </a:r>
            <a:r>
              <a:rPr lang="hr-HR" dirty="0"/>
              <a:t>Napravljena je od fleksibilne plastike u koju uđe čovjek. Možete se kotrljati nizbrdo, po travi, vodi ili snijegu kao u mašini za </a:t>
            </a:r>
            <a:r>
              <a:rPr lang="hr-HR" dirty="0" smtClean="0"/>
              <a:t>rublje.</a:t>
            </a:r>
          </a:p>
          <a:p>
            <a:r>
              <a:rPr lang="hr-HR" dirty="0" err="1" smtClean="0"/>
              <a:t>Zorbing</a:t>
            </a:r>
            <a:r>
              <a:rPr lang="hr-HR" dirty="0" smtClean="0"/>
              <a:t> </a:t>
            </a:r>
            <a:r>
              <a:rPr lang="hr-HR" dirty="0"/>
              <a:t>pripada grupi ekstremnih avanturističkih sportova u kojem se </a:t>
            </a:r>
            <a:r>
              <a:rPr lang="hr-HR" b="1" dirty="0"/>
              <a:t>dva natjecatelja</a:t>
            </a:r>
            <a:r>
              <a:rPr lang="hr-HR" dirty="0"/>
              <a:t>, svaki u svojoj </a:t>
            </a:r>
            <a:r>
              <a:rPr lang="hr-HR" dirty="0" err="1"/>
              <a:t>zorb</a:t>
            </a:r>
            <a:r>
              <a:rPr lang="hr-HR" dirty="0"/>
              <a:t> lopti, utrkuju. Pokreću je hodanjem, valjanjem, skakanjem</a:t>
            </a:r>
            <a:r>
              <a:rPr lang="hr-HR" dirty="0" smtClean="0"/>
              <a:t>.</a:t>
            </a:r>
            <a:endParaRPr lang="hr-HR" dirty="0" smtClean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32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Zorbing</a:t>
            </a:r>
            <a:r>
              <a:rPr lang="hr-HR" dirty="0"/>
              <a:t>   https://www.youtube.com/watch?v=D4OV-2uTFeg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89213" y="5367337"/>
            <a:ext cx="8915400" cy="1270529"/>
          </a:xfrm>
        </p:spPr>
        <p:txBody>
          <a:bodyPr>
            <a:normAutofit fontScale="92500" lnSpcReduction="20000"/>
          </a:bodyPr>
          <a:lstStyle/>
          <a:p>
            <a:r>
              <a:rPr lang="hr-HR" sz="1400" dirty="0" smtClean="0"/>
              <a:t>Zanimljivost:</a:t>
            </a:r>
          </a:p>
          <a:p>
            <a:r>
              <a:rPr lang="hr-HR" sz="1400" dirty="0" smtClean="0"/>
              <a:t>Sličan </a:t>
            </a:r>
            <a:r>
              <a:rPr lang="hr-HR" sz="1400" dirty="0"/>
              <a:t>se sport njeguje i na zagorskim bregima i uključuje ekipu </a:t>
            </a:r>
            <a:r>
              <a:rPr lang="hr-HR" sz="1400" b="1" dirty="0"/>
              <a:t>Zagoraca</a:t>
            </a:r>
            <a:r>
              <a:rPr lang="hr-HR" sz="1400" dirty="0"/>
              <a:t> koji </a:t>
            </a:r>
            <a:r>
              <a:rPr lang="hr-HR" sz="1400" dirty="0" smtClean="0"/>
              <a:t>se nakon </a:t>
            </a:r>
            <a:r>
              <a:rPr lang="hr-HR" sz="1400" dirty="0"/>
              <a:t>zavidne količine vina spuste se niz brijeg nazivajući to </a:t>
            </a:r>
            <a:r>
              <a:rPr lang="hr-HR" sz="1400" b="1" dirty="0"/>
              <a:t>brenčica</a:t>
            </a:r>
            <a:r>
              <a:rPr lang="hr-HR" sz="1400" dirty="0"/>
              <a:t>. No, za razliku od zagorskih narodnih sportova, </a:t>
            </a:r>
            <a:r>
              <a:rPr lang="hr-HR" sz="1400" b="1" dirty="0" err="1"/>
              <a:t>Zorbing</a:t>
            </a:r>
            <a:r>
              <a:rPr lang="hr-HR" sz="1400" dirty="0"/>
              <a:t> je siguran i popularan u cijelom svijetu, te je službeno uvršten među mnogobrojne ekstremne sportove današnjice, a </a:t>
            </a:r>
            <a:r>
              <a:rPr lang="hr-HR" sz="1400" b="1" dirty="0"/>
              <a:t>NASA</a:t>
            </a:r>
            <a:r>
              <a:rPr lang="hr-HR" sz="1400" dirty="0"/>
              <a:t> razmišlja o tome da princip </a:t>
            </a:r>
            <a:r>
              <a:rPr lang="hr-HR" sz="1400" dirty="0" err="1"/>
              <a:t>Zorba</a:t>
            </a:r>
            <a:r>
              <a:rPr lang="hr-HR" sz="1400" dirty="0"/>
              <a:t> iskoristi kao temelj za stvaranje vozila čiji je zadatak istraživanje </a:t>
            </a:r>
            <a:r>
              <a:rPr lang="hr-HR" sz="1400" b="1" dirty="0"/>
              <a:t>Marsa</a:t>
            </a:r>
            <a:r>
              <a:rPr lang="hr-HR" sz="1400" dirty="0"/>
              <a:t>.</a:t>
            </a:r>
          </a:p>
          <a:p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6" b="17516"/>
          <a:stretch>
            <a:fillRect/>
          </a:stretch>
        </p:blipFill>
        <p:spPr>
          <a:xfrm>
            <a:off x="2589211" y="417690"/>
            <a:ext cx="9139945" cy="4382910"/>
          </a:xfrm>
        </p:spPr>
      </p:pic>
    </p:spTree>
    <p:extLst>
      <p:ext uri="{BB962C8B-B14F-4D97-AF65-F5344CB8AC3E}">
        <p14:creationId xmlns:p14="http://schemas.microsoft.com/office/powerpoint/2010/main" val="20453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hr-HR" dirty="0" smtClean="0"/>
              <a:t>. </a:t>
            </a:r>
            <a:r>
              <a:rPr lang="hr-HR" dirty="0" err="1"/>
              <a:t>C</a:t>
            </a:r>
            <a:r>
              <a:rPr lang="hr-HR" dirty="0" err="1" smtClean="0"/>
              <a:t>apoeira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7" y="1264555"/>
            <a:ext cx="7942218" cy="5294812"/>
          </a:xfrm>
        </p:spPr>
      </p:pic>
    </p:spTree>
    <p:extLst>
      <p:ext uri="{BB962C8B-B14F-4D97-AF65-F5344CB8AC3E}">
        <p14:creationId xmlns:p14="http://schemas.microsoft.com/office/powerpoint/2010/main" val="26056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</TotalTime>
  <Words>734</Words>
  <Application>Microsoft Office PowerPoint</Application>
  <PresentationFormat>Widescreen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Pramen</vt:lpstr>
      <vt:lpstr>Neobični sportovi     </vt:lpstr>
      <vt:lpstr>Zašto tema neobični sportovi?</vt:lpstr>
      <vt:lpstr>1. Polo na slonovima</vt:lpstr>
      <vt:lpstr>1. POLO NA SLONOVIMA </vt:lpstr>
      <vt:lpstr>Polo na slonovima</vt:lpstr>
      <vt:lpstr>2. Zorbing</vt:lpstr>
      <vt:lpstr>2. Zorbing</vt:lpstr>
      <vt:lpstr>Zorbing   https://www.youtube.com/watch?v=D4OV-2uTFeg</vt:lpstr>
      <vt:lpstr>3. Capoeira</vt:lpstr>
      <vt:lpstr>3. Capoeira</vt:lpstr>
      <vt:lpstr>Capoeira</vt:lpstr>
      <vt:lpstr>4. Bossaball</vt:lpstr>
      <vt:lpstr>4. Bossaball</vt:lpstr>
      <vt:lpstr>Bossaball</vt:lpstr>
      <vt:lpstr>5. Botaoshi </vt:lpstr>
      <vt:lpstr>5. Botaoshi </vt:lpstr>
      <vt:lpstr>Botaoshi   https://www.youtube.com/watch?v=D4OV-2uTFeg</vt:lpstr>
      <vt:lpstr>6. Podvodni hokej </vt:lpstr>
      <vt:lpstr>6. Podvodni hokej - OCTOPUSH</vt:lpstr>
      <vt:lpstr>Podvodni hokej</vt:lpstr>
      <vt:lpstr>7. Kotrljanje sira</vt:lpstr>
      <vt:lpstr>7. Kotrljanje sira</vt:lpstr>
      <vt:lpstr>Kotrljanje sira https://www.youtube.com/watch?v=D0ggwN5etpw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Neobični sportovi</dc:title>
  <dc:creator>Windows User</dc:creator>
  <cp:lastModifiedBy>Zbornica 1</cp:lastModifiedBy>
  <cp:revision>52</cp:revision>
  <dcterms:created xsi:type="dcterms:W3CDTF">2017-03-09T21:05:09Z</dcterms:created>
  <dcterms:modified xsi:type="dcterms:W3CDTF">2017-03-14T12:31:18Z</dcterms:modified>
</cp:coreProperties>
</file>